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handoutMasterIdLst>
    <p:handoutMasterId r:id="rId61"/>
  </p:handoutMasterIdLst>
  <p:sldIdLst>
    <p:sldId id="256" r:id="rId5"/>
    <p:sldId id="257" r:id="rId6"/>
    <p:sldId id="269" r:id="rId7"/>
    <p:sldId id="270" r:id="rId8"/>
    <p:sldId id="271" r:id="rId9"/>
    <p:sldId id="272" r:id="rId10"/>
    <p:sldId id="273" r:id="rId11"/>
    <p:sldId id="284" r:id="rId12"/>
    <p:sldId id="274" r:id="rId13"/>
    <p:sldId id="275" r:id="rId14"/>
    <p:sldId id="276" r:id="rId15"/>
    <p:sldId id="265" r:id="rId16"/>
    <p:sldId id="277" r:id="rId17"/>
    <p:sldId id="278" r:id="rId18"/>
    <p:sldId id="320" r:id="rId19"/>
    <p:sldId id="279" r:id="rId20"/>
    <p:sldId id="280" r:id="rId21"/>
    <p:sldId id="281" r:id="rId22"/>
    <p:sldId id="282" r:id="rId23"/>
    <p:sldId id="283" r:id="rId24"/>
    <p:sldId id="309" r:id="rId25"/>
    <p:sldId id="310" r:id="rId26"/>
    <p:sldId id="311" r:id="rId27"/>
    <p:sldId id="312" r:id="rId28"/>
    <p:sldId id="313" r:id="rId29"/>
    <p:sldId id="314" r:id="rId30"/>
    <p:sldId id="315" r:id="rId31"/>
    <p:sldId id="316" r:id="rId32"/>
    <p:sldId id="317" r:id="rId33"/>
    <p:sldId id="318" r:id="rId34"/>
    <p:sldId id="285" r:id="rId35"/>
    <p:sldId id="286" r:id="rId36"/>
    <p:sldId id="287" r:id="rId37"/>
    <p:sldId id="288" r:id="rId38"/>
    <p:sldId id="289" r:id="rId39"/>
    <p:sldId id="290" r:id="rId40"/>
    <p:sldId id="291" r:id="rId41"/>
    <p:sldId id="319"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o Ruiz" initials="MR" lastIdx="1" clrIdx="0">
    <p:extLst>
      <p:ext uri="{19B8F6BF-5375-455C-9EA6-DF929625EA0E}">
        <p15:presenceInfo xmlns:p15="http://schemas.microsoft.com/office/powerpoint/2012/main" userId="a75a169d018343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4919" autoAdjust="0"/>
  </p:normalViewPr>
  <p:slideViewPr>
    <p:cSldViewPr snapToGrid="0" showGuides="1">
      <p:cViewPr varScale="1">
        <p:scale>
          <a:sx n="72" d="100"/>
          <a:sy n="72" d="100"/>
        </p:scale>
        <p:origin x="660" y="66"/>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11/6/2017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11/6/2017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Phone with charger</a:t>
            </a:r>
          </a:p>
        </p:txBody>
      </p:sp>
      <p:sp>
        <p:nvSpPr>
          <p:cNvPr id="4" name="Slide Number Placeholder 3"/>
          <p:cNvSpPr>
            <a:spLocks noGrp="1"/>
          </p:cNvSpPr>
          <p:nvPr>
            <p:ph type="sldNum" sz="quarter" idx="10"/>
          </p:nvPr>
        </p:nvSpPr>
        <p:spPr/>
        <p:txBody>
          <a:bodyPr/>
          <a:lstStyle/>
          <a:p>
            <a:fld id="{0A3C37BE-C303-496D-B5CD-85F2937540FC}" type="slidenum">
              <a:rPr lang="en-US" smtClean="0"/>
              <a:t>11</a:t>
            </a:fld>
            <a:endParaRPr lang="en-US"/>
          </a:p>
        </p:txBody>
      </p:sp>
    </p:spTree>
    <p:extLst>
      <p:ext uri="{BB962C8B-B14F-4D97-AF65-F5344CB8AC3E}">
        <p14:creationId xmlns:p14="http://schemas.microsoft.com/office/powerpoint/2010/main" val="2228554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prepared</a:t>
            </a:r>
            <a:r>
              <a:rPr lang="en-US" baseline="0" dirty="0"/>
              <a:t> for life, have no regrets that you have tried your best to help other people</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601358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make a difference by living by the Scout Oath and the Scout Law</a:t>
            </a:r>
          </a:p>
          <a:p>
            <a:r>
              <a:rPr lang="en-US" baseline="0" dirty="0"/>
              <a:t>Knowing First Aid and Life Saving Skills that could come in handy at any time.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155305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Fortunate in</a:t>
            </a:r>
            <a:r>
              <a:rPr lang="en-US" baseline="0" dirty="0"/>
              <a:t> our times that we have lots of medical advances, better weather forecasting technology and cell phones </a:t>
            </a:r>
          </a:p>
          <a:p>
            <a:r>
              <a:rPr lang="en-US" baseline="0" dirty="0"/>
              <a:t>Can occur anywhere: mall, church,  office, store, </a:t>
            </a:r>
            <a:r>
              <a:rPr lang="en-US" baseline="0" dirty="0" err="1"/>
              <a:t>restaraunt</a:t>
            </a:r>
            <a:endParaRPr lang="en-US" baseline="0" dirty="0"/>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1489980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Stay calm </a:t>
            </a:r>
          </a:p>
        </p:txBody>
      </p:sp>
      <p:sp>
        <p:nvSpPr>
          <p:cNvPr id="4" name="Slide Number Placeholder 3"/>
          <p:cNvSpPr>
            <a:spLocks noGrp="1"/>
          </p:cNvSpPr>
          <p:nvPr>
            <p:ph type="sldNum" sz="quarter" idx="10"/>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2767241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a:t>
            </a:r>
            <a:r>
              <a:rPr lang="en-US" baseline="0" dirty="0"/>
              <a:t> skills you learn here in scouts could prove useful in multiple every day situations.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265533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can some times overlap so as long as get the concepts I  will be happy. </a:t>
            </a:r>
          </a:p>
          <a:p>
            <a:r>
              <a:rPr lang="en-US" baseline="0" dirty="0"/>
              <a:t>Ex. Driving a car – follows traffic laws and avoid distractions is less likely to have an accident (prevent). May not be able to prevent accident but if so, respond to help others in need. Mitigate damage by wearing seat belts.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3000896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Ready.gov  basics</a:t>
            </a:r>
            <a:r>
              <a:rPr lang="en-US" baseline="0" dirty="0"/>
              <a:t> of survival: fresh water, food, clean air and warmth</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9</a:t>
            </a:fld>
            <a:endParaRPr lang="en-US"/>
          </a:p>
        </p:txBody>
      </p:sp>
    </p:spTree>
    <p:extLst>
      <p:ext uri="{BB962C8B-B14F-4D97-AF65-F5344CB8AC3E}">
        <p14:creationId xmlns:p14="http://schemas.microsoft.com/office/powerpoint/2010/main" val="2464267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Phone with charger</a:t>
            </a:r>
          </a:p>
        </p:txBody>
      </p:sp>
      <p:sp>
        <p:nvSpPr>
          <p:cNvPr id="4" name="Slide Number Placeholder 3"/>
          <p:cNvSpPr>
            <a:spLocks noGrp="1"/>
          </p:cNvSpPr>
          <p:nvPr>
            <p:ph type="sldNum" sz="quarter" idx="10"/>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148480737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11/6/2017</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11/6/2017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11/6/2017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11/6/2017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11/6/2017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11/6/2017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11/6/2017</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9.xml"/><Relationship Id="rId6" Type="http://schemas.openxmlformats.org/officeDocument/2006/relationships/image" Target="../media/image50.jpeg"/><Relationship Id="rId5" Type="http://schemas.openxmlformats.org/officeDocument/2006/relationships/image" Target="../media/image49.jpg"/><Relationship Id="rId4" Type="http://schemas.openxmlformats.org/officeDocument/2006/relationships/image" Target="../media/image48.JPG"/></Relationships>
</file>

<file path=ppt/slides/_rels/slide3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eg"/><Relationship Id="rId1" Type="http://schemas.openxmlformats.org/officeDocument/2006/relationships/slideLayout" Target="../slideLayouts/slideLayout9.xml"/><Relationship Id="rId5" Type="http://schemas.openxmlformats.org/officeDocument/2006/relationships/image" Target="../media/image58.jpg"/><Relationship Id="rId4" Type="http://schemas.openxmlformats.org/officeDocument/2006/relationships/image" Target="../media/image57.gif"/></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9.xml"/><Relationship Id="rId4" Type="http://schemas.openxmlformats.org/officeDocument/2006/relationships/image" Target="../media/image61.jpeg"/></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9.xml"/><Relationship Id="rId4" Type="http://schemas.openxmlformats.org/officeDocument/2006/relationships/image" Target="../media/image64.gif"/></Relationships>
</file>

<file path=ppt/slides/_rels/slide3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a:t>Emergency preparedness</a:t>
            </a:r>
          </a:p>
        </p:txBody>
      </p:sp>
      <p:sp>
        <p:nvSpPr>
          <p:cNvPr id="7" name="Subtitle 6"/>
          <p:cNvSpPr>
            <a:spLocks noGrp="1"/>
          </p:cNvSpPr>
          <p:nvPr>
            <p:ph type="subTitle" idx="1"/>
          </p:nvPr>
        </p:nvSpPr>
        <p:spPr/>
        <p:txBody>
          <a:bodyPr/>
          <a:lstStyle/>
          <a:p>
            <a:r>
              <a:rPr lang="en-US" dirty="0"/>
              <a:t>Presented: Mario Ruiz, MD</a:t>
            </a:r>
          </a:p>
        </p:txBody>
      </p:sp>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8171991" y="1310656"/>
            <a:ext cx="2829080" cy="4208604"/>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Disaster Preparedness Items</a:t>
            </a:r>
          </a:p>
        </p:txBody>
      </p:sp>
      <p:sp>
        <p:nvSpPr>
          <p:cNvPr id="3" name="Content Placeholder 2"/>
          <p:cNvSpPr>
            <a:spLocks noGrp="1"/>
          </p:cNvSpPr>
          <p:nvPr>
            <p:ph idx="1"/>
          </p:nvPr>
        </p:nvSpPr>
        <p:spPr>
          <a:xfrm>
            <a:off x="1104899" y="1600200"/>
            <a:ext cx="9583087" cy="4572000"/>
          </a:xfrm>
        </p:spPr>
        <p:txBody>
          <a:bodyPr>
            <a:normAutofit fontScale="92500" lnSpcReduction="20000"/>
          </a:bodyPr>
          <a:lstStyle/>
          <a:p>
            <a:r>
              <a:rPr lang="en-US" dirty="0"/>
              <a:t>List of emergency telephone numbers, out of town contact person in case lines busy</a:t>
            </a:r>
          </a:p>
          <a:p>
            <a:r>
              <a:rPr lang="en-US" dirty="0"/>
              <a:t>Fire extinguisher</a:t>
            </a:r>
          </a:p>
          <a:p>
            <a:r>
              <a:rPr lang="en-US" dirty="0"/>
              <a:t>Tool kit (ax, shovel, broom, screwdriver, pliers, hammer, coil ½ inch rope, coil of baling wire, duct tape, razor blades, adjustable wrench for turning off gas/water</a:t>
            </a:r>
          </a:p>
          <a:p>
            <a:r>
              <a:rPr lang="en-US" dirty="0"/>
              <a:t>Simple chart showing where shutoff valves are located, including main electrical switch</a:t>
            </a:r>
          </a:p>
          <a:p>
            <a:r>
              <a:rPr lang="en-US" dirty="0"/>
              <a:t>Portable fire escape ladder for homes or buildings with more then 1 level</a:t>
            </a:r>
          </a:p>
          <a:p>
            <a:r>
              <a:rPr lang="en-US" dirty="0"/>
              <a:t>Portable stove with fuel (outdoor use to avoid carbon monoxide poisoning)</a:t>
            </a:r>
          </a:p>
          <a:p>
            <a:r>
              <a:rPr lang="en-US" dirty="0"/>
              <a:t>Gloves and rags</a:t>
            </a:r>
          </a:p>
          <a:p>
            <a:r>
              <a:rPr lang="en-US" dirty="0"/>
              <a:t>Covered containers (tightly seal) for storing refuse</a:t>
            </a:r>
          </a:p>
          <a:p>
            <a:r>
              <a:rPr lang="en-US" dirty="0"/>
              <a:t>Garden hose kept near an outside faucet at all times</a:t>
            </a:r>
          </a:p>
          <a:p>
            <a:endParaRPr lang="en-US" dirty="0"/>
          </a:p>
          <a:p>
            <a:pPr marL="0"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5582" y="1455217"/>
            <a:ext cx="780818" cy="18276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4955" y="3856220"/>
            <a:ext cx="1961254" cy="130039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2266" y="5111647"/>
            <a:ext cx="2190829" cy="1319046"/>
          </a:xfrm>
          <a:prstGeom prst="rect">
            <a:avLst/>
          </a:prstGeom>
        </p:spPr>
      </p:pic>
    </p:spTree>
    <p:extLst>
      <p:ext uri="{BB962C8B-B14F-4D97-AF65-F5344CB8AC3E}">
        <p14:creationId xmlns:p14="http://schemas.microsoft.com/office/powerpoint/2010/main" val="38916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Emergency Service Pack</a:t>
            </a:r>
          </a:p>
        </p:txBody>
      </p:sp>
      <p:sp>
        <p:nvSpPr>
          <p:cNvPr id="3" name="Content Placeholder 2"/>
          <p:cNvSpPr>
            <a:spLocks noGrp="1"/>
          </p:cNvSpPr>
          <p:nvPr>
            <p:ph idx="1"/>
          </p:nvPr>
        </p:nvSpPr>
        <p:spPr>
          <a:xfrm>
            <a:off x="1104899" y="1540238"/>
            <a:ext cx="5460793" cy="5445177"/>
          </a:xfrm>
        </p:spPr>
        <p:txBody>
          <a:bodyPr>
            <a:normAutofit fontScale="92500" lnSpcReduction="20000"/>
          </a:bodyPr>
          <a:lstStyle/>
          <a:p>
            <a:r>
              <a:rPr lang="en-US" dirty="0"/>
              <a:t>Poncho or raincoat</a:t>
            </a:r>
          </a:p>
          <a:p>
            <a:r>
              <a:rPr lang="en-US" dirty="0"/>
              <a:t>Change of underwear and socks</a:t>
            </a:r>
          </a:p>
          <a:p>
            <a:r>
              <a:rPr lang="en-US" dirty="0"/>
              <a:t>Small bag: toothbrush, toothpaste, soap, comb, needle, thread, shoelaces, toilet paper</a:t>
            </a:r>
          </a:p>
          <a:p>
            <a:r>
              <a:rPr lang="en-US" dirty="0"/>
              <a:t>Sleeping bag (bedroll two wool blankets); waterproof ground cloth</a:t>
            </a:r>
          </a:p>
          <a:p>
            <a:r>
              <a:rPr lang="en-US" dirty="0"/>
              <a:t>Maps of areas</a:t>
            </a:r>
          </a:p>
          <a:p>
            <a:r>
              <a:rPr lang="en-US" dirty="0"/>
              <a:t>50 feet No 5 sash cord or similar size nylon cord</a:t>
            </a:r>
          </a:p>
          <a:p>
            <a:r>
              <a:rPr lang="en-US" dirty="0"/>
              <a:t>Pocket knife and ax/saw</a:t>
            </a:r>
          </a:p>
          <a:p>
            <a:r>
              <a:rPr lang="en-US" dirty="0"/>
              <a:t>Water treatment equipment</a:t>
            </a:r>
          </a:p>
          <a:p>
            <a:r>
              <a:rPr lang="en-US" dirty="0"/>
              <a:t>Cook kit and canteen</a:t>
            </a:r>
          </a:p>
          <a:p>
            <a:r>
              <a:rPr lang="en-US" dirty="0"/>
              <a:t>Pencil and small notebook</a:t>
            </a:r>
          </a:p>
          <a:p>
            <a:r>
              <a:rPr lang="en-US" dirty="0"/>
              <a:t>Watch</a:t>
            </a:r>
          </a:p>
          <a:p>
            <a:pPr marL="0" indent="0">
              <a:buNone/>
            </a:pPr>
            <a:endParaRPr lang="en-US" dirty="0"/>
          </a:p>
          <a:p>
            <a:endParaRPr lang="en-US" dirty="0"/>
          </a:p>
        </p:txBody>
      </p:sp>
      <p:sp>
        <p:nvSpPr>
          <p:cNvPr id="4" name="Rectangle 3"/>
          <p:cNvSpPr/>
          <p:nvPr/>
        </p:nvSpPr>
        <p:spPr>
          <a:xfrm>
            <a:off x="6565692" y="1295613"/>
            <a:ext cx="5021705" cy="6426375"/>
          </a:xfrm>
          <a:prstGeom prst="rect">
            <a:avLst/>
          </a:prstGeom>
        </p:spPr>
        <p:txBody>
          <a:bodyPr wrap="square">
            <a:spAutoFit/>
          </a:bodyPr>
          <a:lstStyle/>
          <a:p>
            <a:pPr marL="228600" lvl="0" indent="-228600">
              <a:lnSpc>
                <a:spcPct val="90000"/>
              </a:lnSpc>
              <a:spcBef>
                <a:spcPts val="1800"/>
              </a:spcBef>
              <a:buFont typeface="Wingdings" panose="05000000000000000000" pitchFamily="2" charset="2"/>
              <a:buChar char="§"/>
            </a:pPr>
            <a:r>
              <a:rPr lang="en-US" dirty="0">
                <a:solidFill>
                  <a:srgbClr val="514843"/>
                </a:solidFill>
              </a:rPr>
              <a:t>Flashlight</a:t>
            </a:r>
          </a:p>
          <a:p>
            <a:pPr marL="228600" lvl="0" indent="-228600">
              <a:lnSpc>
                <a:spcPct val="90000"/>
              </a:lnSpc>
              <a:spcBef>
                <a:spcPts val="1800"/>
              </a:spcBef>
              <a:buFont typeface="Wingdings" panose="05000000000000000000" pitchFamily="2" charset="2"/>
              <a:buChar char="§"/>
            </a:pPr>
            <a:r>
              <a:rPr lang="en-US" dirty="0">
                <a:solidFill>
                  <a:srgbClr val="514843"/>
                </a:solidFill>
              </a:rPr>
              <a:t>Battery powered radio (extra batteries)</a:t>
            </a:r>
          </a:p>
          <a:p>
            <a:pPr marL="228600" lvl="0" indent="-228600">
              <a:lnSpc>
                <a:spcPct val="90000"/>
              </a:lnSpc>
              <a:spcBef>
                <a:spcPts val="1800"/>
              </a:spcBef>
              <a:buFont typeface="Wingdings" panose="05000000000000000000" pitchFamily="2" charset="2"/>
              <a:buChar char="§"/>
            </a:pPr>
            <a:r>
              <a:rPr lang="en-US" dirty="0">
                <a:solidFill>
                  <a:srgbClr val="514843"/>
                </a:solidFill>
              </a:rPr>
              <a:t>Hard hat, work gloves, dust </a:t>
            </a:r>
            <a:r>
              <a:rPr lang="en-US" dirty="0" err="1">
                <a:solidFill>
                  <a:srgbClr val="514843"/>
                </a:solidFill>
              </a:rPr>
              <a:t>maks</a:t>
            </a:r>
            <a:r>
              <a:rPr lang="en-US" dirty="0">
                <a:solidFill>
                  <a:srgbClr val="514843"/>
                </a:solidFill>
              </a:rPr>
              <a:t> </a:t>
            </a:r>
          </a:p>
          <a:p>
            <a:pPr marL="228600" lvl="0" indent="-228600">
              <a:lnSpc>
                <a:spcPct val="90000"/>
              </a:lnSpc>
              <a:spcBef>
                <a:spcPts val="1800"/>
              </a:spcBef>
              <a:buFont typeface="Wingdings" panose="05000000000000000000" pitchFamily="2" charset="2"/>
              <a:buChar char="§"/>
            </a:pPr>
            <a:r>
              <a:rPr lang="en-US" dirty="0">
                <a:solidFill>
                  <a:srgbClr val="514843"/>
                </a:solidFill>
              </a:rPr>
              <a:t>Weather related equipment (winter jacket, rubber boots, gloves, etc..)</a:t>
            </a:r>
          </a:p>
          <a:p>
            <a:pPr marL="228600" lvl="0" indent="-228600">
              <a:lnSpc>
                <a:spcPct val="90000"/>
              </a:lnSpc>
              <a:spcBef>
                <a:spcPts val="1800"/>
              </a:spcBef>
              <a:buFont typeface="Wingdings" panose="05000000000000000000" pitchFamily="2" charset="2"/>
              <a:buChar char="§"/>
            </a:pPr>
            <a:r>
              <a:rPr lang="en-US" dirty="0">
                <a:solidFill>
                  <a:srgbClr val="514843"/>
                </a:solidFill>
              </a:rPr>
              <a:t>Personal first aid kit (gauze, bandages, soap, antibiotic ointment, roller bandages)</a:t>
            </a:r>
          </a:p>
          <a:p>
            <a:pPr marL="228600" lvl="0" indent="-228600">
              <a:lnSpc>
                <a:spcPct val="90000"/>
              </a:lnSpc>
              <a:spcBef>
                <a:spcPts val="1800"/>
              </a:spcBef>
              <a:buFont typeface="Wingdings" panose="05000000000000000000" pitchFamily="2" charset="2"/>
              <a:buChar char="§"/>
            </a:pPr>
            <a:r>
              <a:rPr lang="en-US" dirty="0">
                <a:solidFill>
                  <a:srgbClr val="514843"/>
                </a:solidFill>
              </a:rPr>
              <a:t>Matches in waterproof container</a:t>
            </a:r>
          </a:p>
          <a:p>
            <a:pPr marL="228600" lvl="0" indent="-228600">
              <a:lnSpc>
                <a:spcPct val="90000"/>
              </a:lnSpc>
              <a:spcBef>
                <a:spcPts val="1800"/>
              </a:spcBef>
              <a:buFont typeface="Wingdings" panose="05000000000000000000" pitchFamily="2" charset="2"/>
              <a:buChar char="§"/>
            </a:pPr>
            <a:r>
              <a:rPr lang="en-US" dirty="0">
                <a:solidFill>
                  <a:srgbClr val="514843"/>
                </a:solidFill>
              </a:rPr>
              <a:t>Emergency rations (energy bar)</a:t>
            </a:r>
          </a:p>
          <a:p>
            <a:pPr marL="228600" lvl="0" indent="-228600">
              <a:lnSpc>
                <a:spcPct val="90000"/>
              </a:lnSpc>
              <a:spcBef>
                <a:spcPts val="1800"/>
              </a:spcBef>
              <a:buFont typeface="Wingdings" panose="05000000000000000000" pitchFamily="2" charset="2"/>
              <a:buChar char="§"/>
            </a:pPr>
            <a:r>
              <a:rPr lang="en-US" dirty="0">
                <a:solidFill>
                  <a:srgbClr val="514843"/>
                </a:solidFill>
              </a:rPr>
              <a:t>Bandana, facial tissues</a:t>
            </a:r>
          </a:p>
          <a:p>
            <a:pPr marL="228600" lvl="0" indent="-228600">
              <a:lnSpc>
                <a:spcPct val="90000"/>
              </a:lnSpc>
              <a:spcBef>
                <a:spcPts val="1800"/>
              </a:spcBef>
              <a:buFont typeface="Wingdings" panose="05000000000000000000" pitchFamily="2" charset="2"/>
              <a:buChar char="§"/>
            </a:pPr>
            <a:r>
              <a:rPr lang="en-US" dirty="0">
                <a:solidFill>
                  <a:srgbClr val="514843"/>
                </a:solidFill>
              </a:rPr>
              <a:t>Compass and map of area (or GPS)</a:t>
            </a:r>
          </a:p>
          <a:p>
            <a:pPr marL="228600" lvl="0" indent="-228600">
              <a:lnSpc>
                <a:spcPct val="90000"/>
              </a:lnSpc>
              <a:spcBef>
                <a:spcPts val="1800"/>
              </a:spcBef>
              <a:buFont typeface="Wingdings" panose="05000000000000000000" pitchFamily="2" charset="2"/>
              <a:buChar char="§"/>
            </a:pPr>
            <a:r>
              <a:rPr lang="en-US" dirty="0">
                <a:solidFill>
                  <a:srgbClr val="514843"/>
                </a:solidFill>
              </a:rPr>
              <a:t>Boots, long sleeved shirt, long pants, googles, safety glasses </a:t>
            </a:r>
          </a:p>
          <a:p>
            <a:pPr marL="228600" lvl="0" indent="-228600">
              <a:lnSpc>
                <a:spcPct val="90000"/>
              </a:lnSpc>
              <a:spcBef>
                <a:spcPts val="1800"/>
              </a:spcBef>
              <a:buFont typeface="Wingdings" panose="05000000000000000000" pitchFamily="2" charset="2"/>
              <a:buChar char="§"/>
            </a:pPr>
            <a:endParaRPr lang="en-US" sz="2000" dirty="0">
              <a:solidFill>
                <a:srgbClr val="514843"/>
              </a:solidFill>
            </a:endParaRPr>
          </a:p>
          <a:p>
            <a:pPr marL="228600" lvl="0" indent="-228600">
              <a:lnSpc>
                <a:spcPct val="90000"/>
              </a:lnSpc>
              <a:spcBef>
                <a:spcPts val="1800"/>
              </a:spcBef>
              <a:buFont typeface="Wingdings" panose="05000000000000000000" pitchFamily="2" charset="2"/>
              <a:buChar char="§"/>
            </a:pPr>
            <a:endParaRPr lang="en-US" sz="2000" dirty="0">
              <a:solidFill>
                <a:srgbClr val="514843"/>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423" y="4463830"/>
            <a:ext cx="1484023" cy="12985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0921" y="1720269"/>
            <a:ext cx="1155564" cy="96297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6420" y="3945196"/>
            <a:ext cx="1450065" cy="145006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2203" y="5298827"/>
            <a:ext cx="1259797" cy="125979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75476" y="2781832"/>
            <a:ext cx="941258" cy="941258"/>
          </a:xfrm>
          <a:prstGeom prst="rect">
            <a:avLst/>
          </a:prstGeom>
        </p:spPr>
      </p:pic>
    </p:spTree>
    <p:extLst>
      <p:ext uri="{BB962C8B-B14F-4D97-AF65-F5344CB8AC3E}">
        <p14:creationId xmlns:p14="http://schemas.microsoft.com/office/powerpoint/2010/main" val="169478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Kitchen Fire</a:t>
            </a:r>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a:t>Prepare</a:t>
            </a:r>
          </a:p>
          <a:p>
            <a:pPr marL="742950" lvl="1" indent="-285750">
              <a:buFont typeface="Arial" panose="020B0604020202020204" pitchFamily="34" charset="0"/>
              <a:buChar char="•"/>
            </a:pPr>
            <a:r>
              <a:rPr lang="en-US" dirty="0"/>
              <a:t>Train family, practice fire escape, shut off utilities</a:t>
            </a:r>
          </a:p>
          <a:p>
            <a:pPr marL="285750" indent="-285750">
              <a:buFont typeface="Arial" panose="020B0604020202020204" pitchFamily="34" charset="0"/>
              <a:buChar char="•"/>
            </a:pPr>
            <a:r>
              <a:rPr lang="en-US" dirty="0"/>
              <a:t>Respond</a:t>
            </a:r>
          </a:p>
          <a:p>
            <a:pPr marL="742950" lvl="1" indent="-285750">
              <a:buFont typeface="Arial" panose="020B0604020202020204" pitchFamily="34" charset="0"/>
              <a:buChar char="•"/>
            </a:pPr>
            <a:r>
              <a:rPr lang="en-US" dirty="0"/>
              <a:t>Use fire extinguisher, evacuate, call 911</a:t>
            </a:r>
          </a:p>
          <a:p>
            <a:pPr marL="285750" indent="-285750">
              <a:buFont typeface="Arial" panose="020B0604020202020204" pitchFamily="34" charset="0"/>
              <a:buChar char="•"/>
            </a:pPr>
            <a:r>
              <a:rPr lang="en-US" dirty="0"/>
              <a:t>Recover</a:t>
            </a:r>
          </a:p>
          <a:p>
            <a:pPr marL="742950" lvl="1" indent="-285750">
              <a:buFont typeface="Arial" panose="020B0604020202020204" pitchFamily="34" charset="0"/>
              <a:buChar char="•"/>
            </a:pPr>
            <a:r>
              <a:rPr lang="en-US" dirty="0"/>
              <a:t>Fire insurance, inventory of belongings</a:t>
            </a:r>
          </a:p>
          <a:p>
            <a:pPr marL="285750" indent="-285750">
              <a:buFont typeface="Arial" panose="020B0604020202020204" pitchFamily="34" charset="0"/>
              <a:buChar char="•"/>
            </a:pPr>
            <a:r>
              <a:rPr lang="en-US" dirty="0"/>
              <a:t>Prevent</a:t>
            </a:r>
          </a:p>
          <a:p>
            <a:pPr marL="742950" lvl="1" indent="-285750">
              <a:buFont typeface="Arial" panose="020B0604020202020204" pitchFamily="34" charset="0"/>
              <a:buChar char="•"/>
            </a:pPr>
            <a:r>
              <a:rPr lang="en-US" dirty="0"/>
              <a:t>Don’t leave cooking unattended</a:t>
            </a:r>
          </a:p>
          <a:p>
            <a:pPr marL="742950" lvl="1" indent="-285750">
              <a:buFont typeface="Arial" panose="020B0604020202020204" pitchFamily="34" charset="0"/>
              <a:buChar char="•"/>
            </a:pPr>
            <a:r>
              <a:rPr lang="en-US" dirty="0"/>
              <a:t>Smoke alarm</a:t>
            </a:r>
          </a:p>
          <a:p>
            <a:pPr marL="742950" lvl="1" indent="-285750">
              <a:buFont typeface="Arial" panose="020B0604020202020204" pitchFamily="34" charset="0"/>
              <a:buChar char="•"/>
            </a:pPr>
            <a:r>
              <a:rPr lang="en-US" dirty="0"/>
              <a:t>Fire extinguisher working condition</a:t>
            </a:r>
          </a:p>
          <a:p>
            <a:pPr marL="285750" indent="-285750">
              <a:buFont typeface="Arial" panose="020B0604020202020204" pitchFamily="34" charset="0"/>
              <a:buChar char="•"/>
            </a:pPr>
            <a:r>
              <a:rPr lang="en-US" dirty="0"/>
              <a:t>Mitigate</a:t>
            </a:r>
          </a:p>
          <a:p>
            <a:pPr marL="742950" lvl="1" indent="-285750">
              <a:buFont typeface="Arial" panose="020B0604020202020204" pitchFamily="34" charset="0"/>
              <a:buChar char="•"/>
            </a:pPr>
            <a:r>
              <a:rPr lang="en-US" dirty="0"/>
              <a:t>Keep flammables away</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9281" y="1833094"/>
            <a:ext cx="4213878" cy="2858827"/>
          </a:xfrm>
        </p:spPr>
      </p:pic>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Basement/storage room/garage fire</a:t>
            </a:r>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a:t>Prepare</a:t>
            </a:r>
          </a:p>
          <a:p>
            <a:pPr marL="742950" lvl="1" indent="-285750">
              <a:buFont typeface="Arial" panose="020B0604020202020204" pitchFamily="34" charset="0"/>
              <a:buChar char="•"/>
            </a:pPr>
            <a:r>
              <a:rPr lang="en-US" dirty="0"/>
              <a:t>Train family, practice fire escape, shut off utilities</a:t>
            </a:r>
          </a:p>
          <a:p>
            <a:pPr marL="285750" indent="-285750">
              <a:buFont typeface="Arial" panose="020B0604020202020204" pitchFamily="34" charset="0"/>
              <a:buChar char="•"/>
            </a:pPr>
            <a:r>
              <a:rPr lang="en-US" dirty="0"/>
              <a:t>Respond</a:t>
            </a:r>
          </a:p>
          <a:p>
            <a:pPr marL="742950" lvl="1" indent="-285750">
              <a:buFont typeface="Arial" panose="020B0604020202020204" pitchFamily="34" charset="0"/>
              <a:buChar char="•"/>
            </a:pPr>
            <a:r>
              <a:rPr lang="en-US" dirty="0"/>
              <a:t>Use fire extinguisher, evacuate, call 911</a:t>
            </a:r>
          </a:p>
          <a:p>
            <a:pPr marL="285750" indent="-285750">
              <a:buFont typeface="Arial" panose="020B0604020202020204" pitchFamily="34" charset="0"/>
              <a:buChar char="•"/>
            </a:pPr>
            <a:r>
              <a:rPr lang="en-US" dirty="0"/>
              <a:t>Recover</a:t>
            </a:r>
          </a:p>
          <a:p>
            <a:pPr marL="742950" lvl="1" indent="-285750">
              <a:buFont typeface="Arial" panose="020B0604020202020204" pitchFamily="34" charset="0"/>
              <a:buChar char="•"/>
            </a:pPr>
            <a:r>
              <a:rPr lang="en-US" dirty="0"/>
              <a:t>Fire insurance, inventory of belongings</a:t>
            </a:r>
          </a:p>
          <a:p>
            <a:pPr marL="285750" indent="-285750">
              <a:buFont typeface="Arial" panose="020B0604020202020204" pitchFamily="34" charset="0"/>
              <a:buChar char="•"/>
            </a:pPr>
            <a:r>
              <a:rPr lang="en-US" dirty="0"/>
              <a:t>Prevent</a:t>
            </a:r>
          </a:p>
          <a:p>
            <a:pPr marL="742950" lvl="1" indent="-285750">
              <a:buFont typeface="Arial" panose="020B0604020202020204" pitchFamily="34" charset="0"/>
              <a:buChar char="•"/>
            </a:pPr>
            <a:r>
              <a:rPr lang="en-US" dirty="0"/>
              <a:t>Keep appliances inspected/working</a:t>
            </a:r>
          </a:p>
          <a:p>
            <a:pPr marL="742950" lvl="1" indent="-285750">
              <a:buFont typeface="Arial" panose="020B0604020202020204" pitchFamily="34" charset="0"/>
              <a:buChar char="•"/>
            </a:pPr>
            <a:r>
              <a:rPr lang="en-US" dirty="0"/>
              <a:t>Don’t store large amounts flammable</a:t>
            </a:r>
          </a:p>
          <a:p>
            <a:pPr marL="285750" indent="-285750">
              <a:buFont typeface="Arial" panose="020B0604020202020204" pitchFamily="34" charset="0"/>
              <a:buChar char="•"/>
            </a:pPr>
            <a:r>
              <a:rPr lang="en-US" dirty="0"/>
              <a:t>Mitigate</a:t>
            </a:r>
          </a:p>
          <a:p>
            <a:pPr marL="742950" lvl="1" indent="-285750">
              <a:buFont typeface="Arial" panose="020B0604020202020204" pitchFamily="34" charset="0"/>
              <a:buChar char="•"/>
            </a:pPr>
            <a:r>
              <a:rPr lang="en-US" dirty="0"/>
              <a:t>Keep flammables away from house</a:t>
            </a:r>
          </a:p>
          <a:p>
            <a:pPr marL="742950" lvl="1" indent="-285750">
              <a:buFont typeface="Arial" panose="020B0604020202020204" pitchFamily="34" charset="0"/>
              <a:buChar char="•"/>
            </a:pPr>
            <a:r>
              <a:rPr lang="en-US" dirty="0"/>
              <a:t>Clear closets, attics, cellar</a:t>
            </a:r>
          </a:p>
          <a:p>
            <a:pPr marL="742950" lvl="1" indent="-285750">
              <a:buFont typeface="Arial" panose="020B0604020202020204" pitchFamily="34" charset="0"/>
              <a:buChar char="•"/>
            </a:pPr>
            <a:r>
              <a:rPr lang="en-US" dirty="0"/>
              <a:t>Keep gas/fuel tanks away from heat sources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9281" y="1857881"/>
            <a:ext cx="4213878" cy="2809252"/>
          </a:xfrm>
        </p:spPr>
      </p:pic>
    </p:spTree>
    <p:extLst>
      <p:ext uri="{BB962C8B-B14F-4D97-AF65-F5344CB8AC3E}">
        <p14:creationId xmlns:p14="http://schemas.microsoft.com/office/powerpoint/2010/main" val="411431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Explosion In Home</a:t>
            </a:r>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a:t>Prepare</a:t>
            </a:r>
          </a:p>
          <a:p>
            <a:pPr marL="742950" lvl="1" indent="-285750">
              <a:buFont typeface="Arial" panose="020B0604020202020204" pitchFamily="34" charset="0"/>
              <a:buChar char="•"/>
            </a:pPr>
            <a:r>
              <a:rPr lang="en-US" dirty="0"/>
              <a:t>Train family, practice fire escape, shut off utilities</a:t>
            </a:r>
          </a:p>
          <a:p>
            <a:pPr marL="285750" indent="-285750">
              <a:buFont typeface="Arial" panose="020B0604020202020204" pitchFamily="34" charset="0"/>
              <a:buChar char="•"/>
            </a:pPr>
            <a:r>
              <a:rPr lang="en-US" dirty="0"/>
              <a:t>Respond</a:t>
            </a:r>
          </a:p>
          <a:p>
            <a:pPr marL="742950" lvl="1" indent="-285750">
              <a:buFont typeface="Arial" panose="020B0604020202020204" pitchFamily="34" charset="0"/>
              <a:buChar char="•"/>
            </a:pPr>
            <a:r>
              <a:rPr lang="en-US" dirty="0"/>
              <a:t>Use fire extinguisher, evacuate, call 911</a:t>
            </a:r>
          </a:p>
          <a:p>
            <a:pPr marL="285750" indent="-285750">
              <a:buFont typeface="Arial" panose="020B0604020202020204" pitchFamily="34" charset="0"/>
              <a:buChar char="•"/>
            </a:pPr>
            <a:r>
              <a:rPr lang="en-US" dirty="0"/>
              <a:t>Recover</a:t>
            </a:r>
          </a:p>
          <a:p>
            <a:pPr marL="742950" lvl="1" indent="-285750">
              <a:buFont typeface="Arial" panose="020B0604020202020204" pitchFamily="34" charset="0"/>
              <a:buChar char="•"/>
            </a:pPr>
            <a:r>
              <a:rPr lang="en-US" dirty="0"/>
              <a:t>Fire insurance, inventory of belongings</a:t>
            </a:r>
          </a:p>
          <a:p>
            <a:pPr marL="285750" indent="-285750">
              <a:buFont typeface="Arial" panose="020B0604020202020204" pitchFamily="34" charset="0"/>
              <a:buChar char="•"/>
            </a:pPr>
            <a:r>
              <a:rPr lang="en-US" dirty="0"/>
              <a:t>Prevent</a:t>
            </a:r>
          </a:p>
          <a:p>
            <a:pPr marL="742950" lvl="1" indent="-285750">
              <a:buFont typeface="Arial" panose="020B0604020202020204" pitchFamily="34" charset="0"/>
              <a:buChar char="•"/>
            </a:pPr>
            <a:r>
              <a:rPr lang="en-US" dirty="0"/>
              <a:t>Don’t leave cooking unattended</a:t>
            </a:r>
          </a:p>
          <a:p>
            <a:pPr marL="742950" lvl="1" indent="-285750">
              <a:buFont typeface="Arial" panose="020B0604020202020204" pitchFamily="34" charset="0"/>
              <a:buChar char="•"/>
            </a:pPr>
            <a:r>
              <a:rPr lang="en-US" dirty="0"/>
              <a:t>Smoke alarm</a:t>
            </a:r>
          </a:p>
          <a:p>
            <a:pPr marL="742950" lvl="1" indent="-285750">
              <a:buFont typeface="Arial" panose="020B0604020202020204" pitchFamily="34" charset="0"/>
              <a:buChar char="•"/>
            </a:pPr>
            <a:r>
              <a:rPr lang="en-US" dirty="0"/>
              <a:t>Fire extinguisher working condition</a:t>
            </a:r>
          </a:p>
          <a:p>
            <a:pPr marL="285750" indent="-285750">
              <a:buFont typeface="Arial" panose="020B0604020202020204" pitchFamily="34" charset="0"/>
              <a:buChar char="•"/>
            </a:pPr>
            <a:r>
              <a:rPr lang="en-US" dirty="0"/>
              <a:t>Mitigate</a:t>
            </a:r>
          </a:p>
          <a:p>
            <a:pPr marL="742950" lvl="1" indent="-285750">
              <a:buFont typeface="Arial" panose="020B0604020202020204" pitchFamily="34" charset="0"/>
              <a:buChar char="•"/>
            </a:pPr>
            <a:r>
              <a:rPr lang="en-US" dirty="0"/>
              <a:t>Keep flammables away</a:t>
            </a:r>
          </a:p>
          <a:p>
            <a:pPr marL="742950" lvl="1" indent="-285750">
              <a:buFont typeface="Arial" panose="020B0604020202020204" pitchFamily="34" charset="0"/>
              <a:buChar char="•"/>
            </a:pPr>
            <a:r>
              <a:rPr lang="en-US" dirty="0"/>
              <a:t>Don’t overload circuits</a:t>
            </a:r>
          </a:p>
          <a:p>
            <a:pPr marL="742950" lvl="1" indent="-285750">
              <a:buFont typeface="Arial" panose="020B0604020202020204" pitchFamily="34" charset="0"/>
              <a:buChar char="•"/>
            </a:pPr>
            <a:r>
              <a:rPr lang="en-US" dirty="0"/>
              <a:t>Only small amounts of paint/flammables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9281" y="2078676"/>
            <a:ext cx="4213878" cy="2367663"/>
          </a:xfrm>
        </p:spPr>
      </p:pic>
    </p:spTree>
    <p:extLst>
      <p:ext uri="{BB962C8B-B14F-4D97-AF65-F5344CB8AC3E}">
        <p14:creationId xmlns:p14="http://schemas.microsoft.com/office/powerpoint/2010/main" val="125316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Before It Happens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4278" y="1458036"/>
            <a:ext cx="7174615" cy="5399964"/>
          </a:xfrm>
        </p:spPr>
      </p:pic>
    </p:spTree>
    <p:extLst>
      <p:ext uri="{BB962C8B-B14F-4D97-AF65-F5344CB8AC3E}">
        <p14:creationId xmlns:p14="http://schemas.microsoft.com/office/powerpoint/2010/main" val="195987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Automobile Accident</a:t>
            </a:r>
          </a:p>
        </p:txBody>
      </p:sp>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dirty="0"/>
              <a:t>Prepare</a:t>
            </a:r>
          </a:p>
          <a:p>
            <a:pPr marL="742950" lvl="1" indent="-285750">
              <a:buFont typeface="Arial" panose="020B0604020202020204" pitchFamily="34" charset="0"/>
              <a:buChar char="•"/>
            </a:pPr>
            <a:r>
              <a:rPr lang="en-US" dirty="0"/>
              <a:t>CPR/first aid certified, First Aid kit in car,</a:t>
            </a:r>
          </a:p>
          <a:p>
            <a:pPr marL="285750" indent="-285750">
              <a:buFont typeface="Arial" panose="020B0604020202020204" pitchFamily="34" charset="0"/>
              <a:buChar char="•"/>
            </a:pPr>
            <a:r>
              <a:rPr lang="en-US" dirty="0"/>
              <a:t>Respond</a:t>
            </a:r>
          </a:p>
          <a:p>
            <a:pPr marL="742950" lvl="1" indent="-285750">
              <a:buFont typeface="Arial" panose="020B0604020202020204" pitchFamily="34" charset="0"/>
              <a:buChar char="•"/>
            </a:pPr>
            <a:r>
              <a:rPr lang="en-US" dirty="0"/>
              <a:t>Call 911, check for injuries, stop bleeding, don’t move the seriously injured unless in danger</a:t>
            </a:r>
          </a:p>
          <a:p>
            <a:pPr marL="285750" indent="-285750">
              <a:buFont typeface="Arial" panose="020B0604020202020204" pitchFamily="34" charset="0"/>
              <a:buChar char="•"/>
            </a:pPr>
            <a:r>
              <a:rPr lang="en-US" dirty="0"/>
              <a:t>Recover</a:t>
            </a:r>
          </a:p>
          <a:p>
            <a:pPr marL="742950" lvl="1" indent="-285750">
              <a:buFont typeface="Arial" panose="020B0604020202020204" pitchFamily="34" charset="0"/>
              <a:buChar char="•"/>
            </a:pPr>
            <a:r>
              <a:rPr lang="en-US" dirty="0"/>
              <a:t>Help police, fire </a:t>
            </a:r>
            <a:r>
              <a:rPr lang="en-US" dirty="0" err="1"/>
              <a:t>dept</a:t>
            </a:r>
            <a:r>
              <a:rPr lang="en-US" dirty="0"/>
              <a:t>; health/auto insurance,</a:t>
            </a:r>
          </a:p>
          <a:p>
            <a:pPr marL="285750" indent="-285750">
              <a:buFont typeface="Arial" panose="020B0604020202020204" pitchFamily="34" charset="0"/>
              <a:buChar char="•"/>
            </a:pPr>
            <a:r>
              <a:rPr lang="en-US" dirty="0"/>
              <a:t>Prevent</a:t>
            </a:r>
          </a:p>
          <a:p>
            <a:pPr marL="742950" lvl="1" indent="-285750">
              <a:buFont typeface="Arial" panose="020B0604020202020204" pitchFamily="34" charset="0"/>
              <a:buChar char="•"/>
            </a:pPr>
            <a:r>
              <a:rPr lang="en-US" dirty="0"/>
              <a:t>Don’t text/talk on phone, don’t drink alcohol or do drugs, don’t distract the driver</a:t>
            </a:r>
          </a:p>
          <a:p>
            <a:pPr marL="285750" indent="-285750">
              <a:buFont typeface="Arial" panose="020B0604020202020204" pitchFamily="34" charset="0"/>
              <a:buChar char="•"/>
            </a:pPr>
            <a:r>
              <a:rPr lang="en-US" dirty="0"/>
              <a:t>Mitigate</a:t>
            </a:r>
          </a:p>
          <a:p>
            <a:pPr marL="742950" lvl="1" indent="-285750">
              <a:buFont typeface="Arial" panose="020B0604020202020204" pitchFamily="34" charset="0"/>
              <a:buChar char="•"/>
            </a:pPr>
            <a:r>
              <a:rPr lang="en-US" dirty="0"/>
              <a:t>Secure brakes, turn off engine,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7238" y="2078676"/>
            <a:ext cx="3557963" cy="2367663"/>
          </a:xfrm>
        </p:spPr>
      </p:pic>
    </p:spTree>
    <p:extLst>
      <p:ext uri="{BB962C8B-B14F-4D97-AF65-F5344CB8AC3E}">
        <p14:creationId xmlns:p14="http://schemas.microsoft.com/office/powerpoint/2010/main" val="412348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Borne Disease (food poisoning)</a:t>
            </a:r>
          </a:p>
        </p:txBody>
      </p:sp>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dirty="0"/>
              <a:t>Prepare</a:t>
            </a:r>
          </a:p>
          <a:p>
            <a:pPr marL="742950" lvl="1" indent="-285750">
              <a:buFont typeface="Arial" panose="020B0604020202020204" pitchFamily="34" charset="0"/>
              <a:buChar char="•"/>
            </a:pPr>
            <a:r>
              <a:rPr lang="en-US" dirty="0"/>
              <a:t>Cook/handle food correctly, eat food within 2 hours of preparation</a:t>
            </a:r>
          </a:p>
          <a:p>
            <a:pPr marL="285750" indent="-285750">
              <a:buFont typeface="Arial" panose="020B0604020202020204" pitchFamily="34" charset="0"/>
              <a:buChar char="•"/>
            </a:pPr>
            <a:r>
              <a:rPr lang="en-US" dirty="0"/>
              <a:t>Respond</a:t>
            </a:r>
          </a:p>
          <a:p>
            <a:pPr marL="742950" lvl="1" indent="-285750">
              <a:buFont typeface="Arial" panose="020B0604020202020204" pitchFamily="34" charset="0"/>
              <a:buChar char="•"/>
            </a:pPr>
            <a:r>
              <a:rPr lang="en-US" dirty="0"/>
              <a:t>Call MD if sick, stay hydrated</a:t>
            </a:r>
          </a:p>
          <a:p>
            <a:pPr marL="285750" indent="-285750">
              <a:buFont typeface="Arial" panose="020B0604020202020204" pitchFamily="34" charset="0"/>
              <a:buChar char="•"/>
            </a:pPr>
            <a:r>
              <a:rPr lang="en-US" dirty="0"/>
              <a:t>Recover</a:t>
            </a:r>
          </a:p>
          <a:p>
            <a:pPr marL="742950" lvl="1" indent="-285750">
              <a:buFont typeface="Arial" panose="020B0604020202020204" pitchFamily="34" charset="0"/>
              <a:buChar char="•"/>
            </a:pPr>
            <a:r>
              <a:rPr lang="en-US" dirty="0"/>
              <a:t>Report food poisoning to local health professionals,</a:t>
            </a:r>
          </a:p>
          <a:p>
            <a:pPr marL="285750" indent="-285750">
              <a:buFont typeface="Arial" panose="020B0604020202020204" pitchFamily="34" charset="0"/>
              <a:buChar char="•"/>
            </a:pPr>
            <a:r>
              <a:rPr lang="en-US" dirty="0"/>
              <a:t>Prevent</a:t>
            </a:r>
          </a:p>
          <a:p>
            <a:pPr marL="742950" lvl="1" indent="-285750">
              <a:buFont typeface="Arial" panose="020B0604020202020204" pitchFamily="34" charset="0"/>
              <a:buChar char="•"/>
            </a:pPr>
            <a:r>
              <a:rPr lang="en-US" dirty="0"/>
              <a:t>Keep cold refrigerated, cook food to correct temperature</a:t>
            </a:r>
          </a:p>
          <a:p>
            <a:pPr marL="285750" indent="-285750">
              <a:buFont typeface="Arial" panose="020B0604020202020204" pitchFamily="34" charset="0"/>
              <a:buChar char="•"/>
            </a:pPr>
            <a:r>
              <a:rPr lang="en-US" dirty="0"/>
              <a:t>Mitigate</a:t>
            </a:r>
          </a:p>
          <a:p>
            <a:pPr marL="742950" lvl="1" indent="-285750">
              <a:buFont typeface="Arial" panose="020B0604020202020204" pitchFamily="34" charset="0"/>
              <a:buChar char="•"/>
            </a:pPr>
            <a:r>
              <a:rPr lang="en-US" dirty="0"/>
              <a:t>Keep yourself healthy, learn correct cooking and </a:t>
            </a:r>
            <a:r>
              <a:rPr lang="en-US"/>
              <a:t>food handling techniques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5304" y="1600200"/>
            <a:ext cx="2551890" cy="2367663"/>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5304" y="4172886"/>
            <a:ext cx="3570202" cy="1999313"/>
          </a:xfrm>
          <a:prstGeom prst="rect">
            <a:avLst/>
          </a:prstGeom>
        </p:spPr>
      </p:pic>
    </p:spTree>
    <p:extLst>
      <p:ext uri="{BB962C8B-B14F-4D97-AF65-F5344CB8AC3E}">
        <p14:creationId xmlns:p14="http://schemas.microsoft.com/office/powerpoint/2010/main" val="43618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Or Explosion In Public Space</a:t>
            </a:r>
          </a:p>
        </p:txBody>
      </p:sp>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dirty="0"/>
              <a:t>Prepare</a:t>
            </a:r>
          </a:p>
          <a:p>
            <a:pPr marL="742950" lvl="1" indent="-285750">
              <a:buFont typeface="Arial" panose="020B0604020202020204" pitchFamily="34" charset="0"/>
              <a:buChar char="•"/>
            </a:pPr>
            <a:r>
              <a:rPr lang="en-US" dirty="0"/>
              <a:t>Know where fire exits are</a:t>
            </a:r>
          </a:p>
          <a:p>
            <a:pPr marL="285750" indent="-285750">
              <a:buFont typeface="Arial" panose="020B0604020202020204" pitchFamily="34" charset="0"/>
              <a:buChar char="•"/>
            </a:pPr>
            <a:r>
              <a:rPr lang="en-US" dirty="0"/>
              <a:t>Respond</a:t>
            </a:r>
          </a:p>
          <a:p>
            <a:pPr marL="742950" lvl="1" indent="-285750">
              <a:buFont typeface="Arial" panose="020B0604020202020204" pitchFamily="34" charset="0"/>
              <a:buChar char="•"/>
            </a:pPr>
            <a:r>
              <a:rPr lang="en-US" dirty="0"/>
              <a:t>Walk out of building, call 911 when safe, wave towel out window, keep door closed/open slowly </a:t>
            </a:r>
          </a:p>
          <a:p>
            <a:pPr marL="285750" indent="-285750">
              <a:buFont typeface="Arial" panose="020B0604020202020204" pitchFamily="34" charset="0"/>
              <a:buChar char="•"/>
            </a:pPr>
            <a:r>
              <a:rPr lang="en-US" dirty="0"/>
              <a:t>Recover</a:t>
            </a:r>
          </a:p>
          <a:p>
            <a:pPr marL="742950" lvl="1" indent="-285750">
              <a:buFont typeface="Arial" panose="020B0604020202020204" pitchFamily="34" charset="0"/>
              <a:buChar char="•"/>
            </a:pPr>
            <a:r>
              <a:rPr lang="en-US" dirty="0"/>
              <a:t>Children tend to hide (under beds/closets), help guide others</a:t>
            </a:r>
          </a:p>
          <a:p>
            <a:pPr marL="285750" indent="-285750">
              <a:buFont typeface="Arial" panose="020B0604020202020204" pitchFamily="34" charset="0"/>
              <a:buChar char="•"/>
            </a:pPr>
            <a:r>
              <a:rPr lang="en-US" dirty="0"/>
              <a:t>Prevent</a:t>
            </a:r>
          </a:p>
          <a:p>
            <a:pPr marL="742950" lvl="1" indent="-285750">
              <a:buFont typeface="Arial" panose="020B0604020202020204" pitchFamily="34" charset="0"/>
              <a:buChar char="•"/>
            </a:pPr>
            <a:r>
              <a:rPr lang="en-US" dirty="0"/>
              <a:t>Escape ladder, no elevators, school fire drills</a:t>
            </a:r>
          </a:p>
          <a:p>
            <a:pPr marL="285750" indent="-285750">
              <a:buFont typeface="Arial" panose="020B0604020202020204" pitchFamily="34" charset="0"/>
              <a:buChar char="•"/>
            </a:pPr>
            <a:r>
              <a:rPr lang="en-US" dirty="0"/>
              <a:t>Mitigate</a:t>
            </a:r>
          </a:p>
          <a:p>
            <a:pPr marL="742950" lvl="1" indent="-285750">
              <a:buFont typeface="Arial" panose="020B0604020202020204" pitchFamily="34" charset="0"/>
              <a:buChar char="•"/>
            </a:pPr>
            <a:r>
              <a:rPr lang="en-US" dirty="0"/>
              <a:t>Take key wherever you go, don’t go into building on fire, rescue team has correct info</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79153" y="1600200"/>
            <a:ext cx="2106429" cy="4089906"/>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319" y="1600201"/>
            <a:ext cx="3567833" cy="1682646"/>
          </a:xfrm>
          <a:prstGeom prst="rect">
            <a:avLst/>
          </a:prstGeom>
        </p:spPr>
      </p:pic>
    </p:spTree>
    <p:extLst>
      <p:ext uri="{BB962C8B-B14F-4D97-AF65-F5344CB8AC3E}">
        <p14:creationId xmlns:p14="http://schemas.microsoft.com/office/powerpoint/2010/main" val="411132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 Stalled In The Desert</a:t>
            </a:r>
          </a:p>
        </p:txBody>
      </p:sp>
      <p:sp>
        <p:nvSpPr>
          <p:cNvPr id="4" name="Text Placeholder 3"/>
          <p:cNvSpPr>
            <a:spLocks noGrp="1"/>
          </p:cNvSpPr>
          <p:nvPr>
            <p:ph type="body" sz="half" idx="2"/>
          </p:nvPr>
        </p:nvSpPr>
        <p:spPr/>
        <p:txBody>
          <a:bodyPr>
            <a:normAutofit fontScale="92500" lnSpcReduction="20000"/>
          </a:bodyPr>
          <a:lstStyle/>
          <a:p>
            <a:pPr marL="285750" indent="-285750">
              <a:buFont typeface="Arial" panose="020B0604020202020204" pitchFamily="34" charset="0"/>
              <a:buChar char="•"/>
            </a:pPr>
            <a:r>
              <a:rPr lang="en-US" dirty="0"/>
              <a:t>Prepare</a:t>
            </a:r>
          </a:p>
          <a:p>
            <a:pPr marL="742950" lvl="1" indent="-285750">
              <a:buFont typeface="Arial" panose="020B0604020202020204" pitchFamily="34" charset="0"/>
              <a:buChar char="•"/>
            </a:pPr>
            <a:r>
              <a:rPr lang="en-US" dirty="0"/>
              <a:t>Prepare for hot/cold temp, make sure car running properly, have water/food, check weather report &amp; travel plans, keep ½ tank gas, advise people of route</a:t>
            </a:r>
          </a:p>
          <a:p>
            <a:pPr marL="742950" lvl="1" indent="-285750">
              <a:buFont typeface="Arial" panose="020B0604020202020204" pitchFamily="34" charset="0"/>
              <a:buChar char="•"/>
            </a:pPr>
            <a:r>
              <a:rPr lang="en-US" dirty="0"/>
              <a:t>First aid kit, blanket, whistle, signal flares, booster cables, phone charged</a:t>
            </a:r>
          </a:p>
          <a:p>
            <a:pPr marL="285750" indent="-285750">
              <a:buFont typeface="Arial" panose="020B0604020202020204" pitchFamily="34" charset="0"/>
              <a:buChar char="•"/>
            </a:pPr>
            <a:r>
              <a:rPr lang="en-US" dirty="0"/>
              <a:t>Respond</a:t>
            </a:r>
          </a:p>
          <a:p>
            <a:pPr marL="742950" lvl="1" indent="-285750">
              <a:buFont typeface="Arial" panose="020B0604020202020204" pitchFamily="34" charset="0"/>
              <a:buChar char="•"/>
            </a:pPr>
            <a:r>
              <a:rPr lang="en-US" dirty="0"/>
              <a:t>Roadside assistance, stay with car, raise hood -&gt;help</a:t>
            </a:r>
          </a:p>
          <a:p>
            <a:pPr marL="285750" indent="-285750">
              <a:buFont typeface="Arial" panose="020B0604020202020204" pitchFamily="34" charset="0"/>
              <a:buChar char="•"/>
            </a:pPr>
            <a:r>
              <a:rPr lang="en-US" dirty="0"/>
              <a:t>Recover</a:t>
            </a:r>
          </a:p>
          <a:p>
            <a:pPr marL="742950" lvl="1" indent="-285750">
              <a:buFont typeface="Arial" panose="020B0604020202020204" pitchFamily="34" charset="0"/>
              <a:buChar char="•"/>
            </a:pPr>
            <a:r>
              <a:rPr lang="en-US" dirty="0"/>
              <a:t>Drink water if dehydrated, see MD if feel ill, dew (clothes/sponge), water holes (birds/animals), avoid salty swamp water</a:t>
            </a:r>
          </a:p>
          <a:p>
            <a:pPr marL="285750" indent="-285750">
              <a:buFont typeface="Arial" panose="020B0604020202020204" pitchFamily="34" charset="0"/>
              <a:buChar char="•"/>
            </a:pPr>
            <a:r>
              <a:rPr lang="en-US" dirty="0"/>
              <a:t>Prevent</a:t>
            </a:r>
          </a:p>
          <a:p>
            <a:pPr marL="742950" lvl="1" indent="-285750">
              <a:buFont typeface="Arial" panose="020B0604020202020204" pitchFamily="34" charset="0"/>
              <a:buChar char="•"/>
            </a:pPr>
            <a:r>
              <a:rPr lang="en-US" dirty="0"/>
              <a:t>Keep to main roads, cell phone charged, leave trip plan with loved one</a:t>
            </a:r>
          </a:p>
          <a:p>
            <a:pPr marL="285750" indent="-285750">
              <a:buFont typeface="Arial" panose="020B0604020202020204" pitchFamily="34" charset="0"/>
              <a:buChar char="•"/>
            </a:pPr>
            <a:r>
              <a:rPr lang="en-US" dirty="0"/>
              <a:t>Mitigate</a:t>
            </a:r>
          </a:p>
          <a:p>
            <a:pPr marL="742950" lvl="1" indent="-285750">
              <a:buFont typeface="Arial" panose="020B0604020202020204" pitchFamily="34" charset="0"/>
              <a:buChar char="•"/>
            </a:pPr>
            <a:r>
              <a:rPr lang="en-US" dirty="0"/>
              <a:t>Inside car at night, stay with car in day, sit in shade, stay covered, leave note if leave car</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50309" y="1556564"/>
            <a:ext cx="3492708" cy="2329636"/>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725" y="4004786"/>
            <a:ext cx="3237876" cy="2167414"/>
          </a:xfrm>
          <a:prstGeom prst="rect">
            <a:avLst/>
          </a:prstGeom>
        </p:spPr>
      </p:pic>
    </p:spTree>
    <p:extLst>
      <p:ext uri="{BB962C8B-B14F-4D97-AF65-F5344CB8AC3E}">
        <p14:creationId xmlns:p14="http://schemas.microsoft.com/office/powerpoint/2010/main" val="226718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BE PREPARED</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4900" y="2362400"/>
            <a:ext cx="2103818" cy="2090332"/>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7369" y="2117702"/>
            <a:ext cx="7148213" cy="3368698"/>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 Trapped In A Blizzard</a:t>
            </a:r>
          </a:p>
        </p:txBody>
      </p:sp>
      <p:sp>
        <p:nvSpPr>
          <p:cNvPr id="4" name="Text Placeholder 3"/>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dirty="0"/>
              <a:t>Prepare</a:t>
            </a:r>
          </a:p>
          <a:p>
            <a:pPr marL="742950" lvl="1" indent="-285750">
              <a:buFont typeface="Arial" panose="020B0604020202020204" pitchFamily="34" charset="0"/>
              <a:buChar char="•"/>
            </a:pPr>
            <a:r>
              <a:rPr lang="en-US" dirty="0"/>
              <a:t>Prepare for the cold, car running properly, trip plans with loved one, flares, first aid kit</a:t>
            </a:r>
          </a:p>
          <a:p>
            <a:pPr marL="285750" indent="-285750">
              <a:buFont typeface="Arial" panose="020B0604020202020204" pitchFamily="34" charset="0"/>
              <a:buChar char="•"/>
            </a:pPr>
            <a:r>
              <a:rPr lang="en-US" dirty="0"/>
              <a:t>Respond</a:t>
            </a:r>
          </a:p>
          <a:p>
            <a:pPr marL="742950" lvl="1" indent="-285750">
              <a:buFont typeface="Arial" panose="020B0604020202020204" pitchFamily="34" charset="0"/>
              <a:buChar char="•"/>
            </a:pPr>
            <a:r>
              <a:rPr lang="en-US" dirty="0"/>
              <a:t>Roadside assistance, stay with car, raise hood -&gt;help</a:t>
            </a:r>
          </a:p>
          <a:p>
            <a:pPr marL="285750" indent="-285750">
              <a:buFont typeface="Arial" panose="020B0604020202020204" pitchFamily="34" charset="0"/>
              <a:buChar char="•"/>
            </a:pPr>
            <a:r>
              <a:rPr lang="en-US" dirty="0"/>
              <a:t>Recover</a:t>
            </a:r>
          </a:p>
          <a:p>
            <a:pPr marL="742950" lvl="1" indent="-285750">
              <a:buFont typeface="Arial" panose="020B0604020202020204" pitchFamily="34" charset="0"/>
              <a:buChar char="•"/>
            </a:pPr>
            <a:r>
              <a:rPr lang="en-US" dirty="0"/>
              <a:t>Drink water if dehydrated, see MD if feel ill</a:t>
            </a:r>
          </a:p>
          <a:p>
            <a:pPr marL="285750" indent="-285750">
              <a:buFont typeface="Arial" panose="020B0604020202020204" pitchFamily="34" charset="0"/>
              <a:buChar char="•"/>
            </a:pPr>
            <a:r>
              <a:rPr lang="en-US" dirty="0"/>
              <a:t>Prevent</a:t>
            </a:r>
          </a:p>
          <a:p>
            <a:pPr marL="742950" lvl="1" indent="-285750">
              <a:buFont typeface="Arial" panose="020B0604020202020204" pitchFamily="34" charset="0"/>
              <a:buChar char="•"/>
            </a:pPr>
            <a:r>
              <a:rPr lang="en-US" dirty="0"/>
              <a:t>Food, water, warm clothes, tools, keep to main road, cell phone charged</a:t>
            </a:r>
          </a:p>
          <a:p>
            <a:pPr marL="285750" indent="-285750">
              <a:buFont typeface="Arial" panose="020B0604020202020204" pitchFamily="34" charset="0"/>
              <a:buChar char="•"/>
            </a:pPr>
            <a:r>
              <a:rPr lang="en-US" dirty="0"/>
              <a:t>Mitigate</a:t>
            </a:r>
          </a:p>
          <a:p>
            <a:pPr marL="742950" lvl="1" indent="-285750">
              <a:buFont typeface="Arial" panose="020B0604020202020204" pitchFamily="34" charset="0"/>
              <a:buChar char="•"/>
            </a:pPr>
            <a:r>
              <a:rPr lang="en-US" dirty="0"/>
              <a:t>Run engine 10 min/hour for heat, don’t let exhaust pipe get clogged, dome light night?, stay dry, hubcap fire/lighter, tinder-road map/paper</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50309" y="1739058"/>
            <a:ext cx="3492708" cy="1964648"/>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309" y="3923348"/>
            <a:ext cx="3492708" cy="2330290"/>
          </a:xfrm>
          <a:prstGeom prst="rect">
            <a:avLst/>
          </a:prstGeom>
        </p:spPr>
      </p:pic>
    </p:spTree>
    <p:extLst>
      <p:ext uri="{BB962C8B-B14F-4D97-AF65-F5344CB8AC3E}">
        <p14:creationId xmlns:p14="http://schemas.microsoft.com/office/powerpoint/2010/main" val="8010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Flash Flooding In Town Or The Country</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1975" y="1844278"/>
            <a:ext cx="5445125" cy="4083843"/>
          </a:xfrm>
        </p:spPr>
      </p:pic>
      <p:sp>
        <p:nvSpPr>
          <p:cNvPr id="5"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dirty="0"/>
              <a:t>Prepare</a:t>
            </a:r>
          </a:p>
          <a:p>
            <a:pPr marL="742950" lvl="1" indent="-285750">
              <a:buFont typeface="Arial" panose="020B0604020202020204" pitchFamily="34" charset="0"/>
              <a:buChar char="•"/>
            </a:pPr>
            <a:r>
              <a:rPr lang="en-US" dirty="0"/>
              <a:t>Don’t camp in gully/dry streambed-flash flood, safest route to high ground, store water, flood evacuation bag</a:t>
            </a:r>
          </a:p>
          <a:p>
            <a:pPr marL="285750" indent="-285750">
              <a:buFont typeface="Arial" panose="020B0604020202020204" pitchFamily="34" charset="0"/>
              <a:buChar char="•"/>
            </a:pPr>
            <a:r>
              <a:rPr lang="en-US" dirty="0"/>
              <a:t>Respond</a:t>
            </a:r>
          </a:p>
          <a:p>
            <a:pPr marL="742950" lvl="1" indent="-285750">
              <a:buFont typeface="Arial" panose="020B0604020202020204" pitchFamily="34" charset="0"/>
              <a:buChar char="•"/>
            </a:pPr>
            <a:r>
              <a:rPr lang="en-US" dirty="0"/>
              <a:t>Local radio/</a:t>
            </a:r>
            <a:r>
              <a:rPr lang="en-US" dirty="0" err="1"/>
              <a:t>tv</a:t>
            </a:r>
            <a:r>
              <a:rPr lang="en-US" dirty="0"/>
              <a:t> to get alerts, follow instructions, more valuable 2</a:t>
            </a:r>
            <a:r>
              <a:rPr lang="en-US" baseline="30000" dirty="0"/>
              <a:t>nd</a:t>
            </a:r>
            <a:r>
              <a:rPr lang="en-US" dirty="0"/>
              <a:t> floor if time</a:t>
            </a:r>
          </a:p>
          <a:p>
            <a:pPr marL="285750" indent="-285750">
              <a:buFont typeface="Arial" panose="020B0604020202020204" pitchFamily="34" charset="0"/>
              <a:buChar char="•"/>
            </a:pPr>
            <a:r>
              <a:rPr lang="en-US" dirty="0"/>
              <a:t>Recover</a:t>
            </a:r>
          </a:p>
          <a:p>
            <a:pPr marL="742950" lvl="1" indent="-285750">
              <a:buFont typeface="Arial" panose="020B0604020202020204" pitchFamily="34" charset="0"/>
              <a:buChar char="•"/>
            </a:pPr>
            <a:r>
              <a:rPr lang="en-US" dirty="0"/>
              <a:t>Throw away food, clean anything</a:t>
            </a:r>
          </a:p>
          <a:p>
            <a:pPr marL="285750" indent="-285750">
              <a:buFont typeface="Arial" panose="020B0604020202020204" pitchFamily="34" charset="0"/>
              <a:buChar char="•"/>
            </a:pPr>
            <a:r>
              <a:rPr lang="en-US" dirty="0"/>
              <a:t>Prevent</a:t>
            </a:r>
          </a:p>
          <a:p>
            <a:pPr marL="742950" lvl="1" indent="-285750">
              <a:buFont typeface="Arial" panose="020B0604020202020204" pitchFamily="34" charset="0"/>
              <a:buChar char="•"/>
            </a:pPr>
            <a:r>
              <a:rPr lang="en-US" dirty="0"/>
              <a:t>Know if live in flood zone, purchase flood insurance</a:t>
            </a:r>
          </a:p>
          <a:p>
            <a:pPr marL="285750" indent="-285750">
              <a:buFont typeface="Arial" panose="020B0604020202020204" pitchFamily="34" charset="0"/>
              <a:buChar char="•"/>
            </a:pPr>
            <a:r>
              <a:rPr lang="en-US" dirty="0"/>
              <a:t>Mitigate</a:t>
            </a:r>
          </a:p>
          <a:p>
            <a:pPr marL="742950" lvl="1" indent="-285750">
              <a:buFont typeface="Arial" panose="020B0604020202020204" pitchFamily="34" charset="0"/>
              <a:buChar char="•"/>
            </a:pPr>
            <a:r>
              <a:rPr lang="en-US" dirty="0"/>
              <a:t>Wait </a:t>
            </a:r>
            <a:r>
              <a:rPr lang="en-US" dirty="0" err="1"/>
              <a:t>til</a:t>
            </a:r>
            <a:r>
              <a:rPr lang="en-US" dirty="0"/>
              <a:t> all dry before turning on electricity</a:t>
            </a:r>
          </a:p>
        </p:txBody>
      </p:sp>
    </p:spTree>
    <p:extLst>
      <p:ext uri="{BB962C8B-B14F-4D97-AF65-F5344CB8AC3E}">
        <p14:creationId xmlns:p14="http://schemas.microsoft.com/office/powerpoint/2010/main" val="191372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Mountain/back country accident</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41975" y="1856960"/>
            <a:ext cx="5315585" cy="3961927"/>
          </a:xfrm>
        </p:spPr>
      </p:pic>
      <p:sp>
        <p:nvSpPr>
          <p:cNvPr id="5"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dirty="0"/>
              <a:t>Prepare</a:t>
            </a:r>
          </a:p>
          <a:p>
            <a:pPr marL="742950" lvl="1" indent="-285750">
              <a:buFont typeface="Arial" panose="020B0604020202020204" pitchFamily="34" charset="0"/>
              <a:buChar char="•"/>
            </a:pPr>
            <a:r>
              <a:rPr lang="en-US" dirty="0"/>
              <a:t>Determine hazards/know area, compass, map, GPS, first aid kit, knife</a:t>
            </a:r>
          </a:p>
          <a:p>
            <a:pPr marL="285750" indent="-285750">
              <a:buFont typeface="Arial" panose="020B0604020202020204" pitchFamily="34" charset="0"/>
              <a:buChar char="•"/>
            </a:pPr>
            <a:r>
              <a:rPr lang="en-US" dirty="0"/>
              <a:t>Respond</a:t>
            </a:r>
          </a:p>
          <a:p>
            <a:pPr marL="742950" lvl="1" indent="-285750">
              <a:buFont typeface="Arial" panose="020B0604020202020204" pitchFamily="34" charset="0"/>
              <a:buChar char="•"/>
            </a:pPr>
            <a:r>
              <a:rPr lang="en-US" dirty="0"/>
              <a:t>Call 911, send someone for help if unsafe to move another, carry victim</a:t>
            </a:r>
          </a:p>
          <a:p>
            <a:pPr marL="285750" indent="-285750">
              <a:buFont typeface="Arial" panose="020B0604020202020204" pitchFamily="34" charset="0"/>
              <a:buChar char="•"/>
            </a:pPr>
            <a:r>
              <a:rPr lang="en-US" dirty="0"/>
              <a:t>Recover</a:t>
            </a:r>
          </a:p>
          <a:p>
            <a:pPr marL="742950" lvl="1" indent="-285750">
              <a:buFont typeface="Arial" panose="020B0604020202020204" pitchFamily="34" charset="0"/>
              <a:buChar char="•"/>
            </a:pPr>
            <a:r>
              <a:rPr lang="en-US" dirty="0"/>
              <a:t>Analyze for mistakes to avoid next time</a:t>
            </a:r>
          </a:p>
          <a:p>
            <a:pPr marL="285750" indent="-285750">
              <a:buFont typeface="Arial" panose="020B0604020202020204" pitchFamily="34" charset="0"/>
              <a:buChar char="•"/>
            </a:pPr>
            <a:r>
              <a:rPr lang="en-US" dirty="0"/>
              <a:t>Prevent</a:t>
            </a:r>
          </a:p>
          <a:p>
            <a:pPr marL="742950" lvl="1" indent="-285750">
              <a:buFont typeface="Arial" panose="020B0604020202020204" pitchFamily="34" charset="0"/>
              <a:buChar char="•"/>
            </a:pPr>
            <a:r>
              <a:rPr lang="en-US" dirty="0"/>
              <a:t>Know 1</a:t>
            </a:r>
            <a:r>
              <a:rPr lang="en-US" baseline="30000" dirty="0"/>
              <a:t>st</a:t>
            </a:r>
            <a:r>
              <a:rPr lang="en-US" dirty="0"/>
              <a:t> aid, know signals for help, leave travel plan with others, travel in 3’s</a:t>
            </a:r>
          </a:p>
          <a:p>
            <a:pPr marL="285750" indent="-285750">
              <a:buFont typeface="Arial" panose="020B0604020202020204" pitchFamily="34" charset="0"/>
              <a:buChar char="•"/>
            </a:pPr>
            <a:r>
              <a:rPr lang="en-US" dirty="0"/>
              <a:t>Mitigate</a:t>
            </a:r>
          </a:p>
          <a:p>
            <a:pPr marL="742950" lvl="1" indent="-285750">
              <a:buFont typeface="Arial" panose="020B0604020202020204" pitchFamily="34" charset="0"/>
              <a:buChar char="•"/>
            </a:pPr>
            <a:r>
              <a:rPr lang="en-US" dirty="0"/>
              <a:t>Cell phone, ham radio with you </a:t>
            </a:r>
          </a:p>
        </p:txBody>
      </p:sp>
    </p:spTree>
    <p:extLst>
      <p:ext uri="{BB962C8B-B14F-4D97-AF65-F5344CB8AC3E}">
        <p14:creationId xmlns:p14="http://schemas.microsoft.com/office/powerpoint/2010/main" val="41737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Boating Accident</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1975" y="1942120"/>
            <a:ext cx="5445125" cy="3888159"/>
          </a:xfrm>
        </p:spPr>
      </p:pic>
      <p:sp>
        <p:nvSpPr>
          <p:cNvPr id="5" name="Text Placeholder 3"/>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dirty="0"/>
              <a:t>Prepare</a:t>
            </a:r>
          </a:p>
          <a:p>
            <a:pPr marL="742950" lvl="1" indent="-285750">
              <a:buFont typeface="Arial" panose="020B0604020202020204" pitchFamily="34" charset="0"/>
              <a:buChar char="•"/>
            </a:pPr>
            <a:r>
              <a:rPr lang="en-US" dirty="0"/>
              <a:t>Life jackets &amp; wearing , proper look out, fire extinguisher, lights, paddle and anchor</a:t>
            </a:r>
          </a:p>
          <a:p>
            <a:pPr marL="285750" indent="-285750">
              <a:buFont typeface="Arial" panose="020B0604020202020204" pitchFamily="34" charset="0"/>
              <a:buChar char="•"/>
            </a:pPr>
            <a:r>
              <a:rPr lang="en-US" dirty="0"/>
              <a:t>Respond</a:t>
            </a:r>
          </a:p>
          <a:p>
            <a:pPr marL="742950" lvl="1" indent="-285750">
              <a:buFont typeface="Arial" panose="020B0604020202020204" pitchFamily="34" charset="0"/>
              <a:buChar char="•"/>
            </a:pPr>
            <a:r>
              <a:rPr lang="en-US" dirty="0"/>
              <a:t>Stay low if move in boat, don’t swim to land, huddle together in cold </a:t>
            </a:r>
          </a:p>
          <a:p>
            <a:pPr marL="285750" indent="-285750">
              <a:buFont typeface="Arial" panose="020B0604020202020204" pitchFamily="34" charset="0"/>
              <a:buChar char="•"/>
            </a:pPr>
            <a:r>
              <a:rPr lang="en-US" dirty="0"/>
              <a:t>Recover </a:t>
            </a:r>
          </a:p>
          <a:p>
            <a:pPr marL="742950" lvl="1" indent="-285750">
              <a:buFont typeface="Arial" panose="020B0604020202020204" pitchFamily="34" charset="0"/>
              <a:buChar char="•"/>
            </a:pPr>
            <a:r>
              <a:rPr lang="en-US" dirty="0"/>
              <a:t>Head home if see storm, “mayday” x3, boats call number, boats name, position and what is the trouble</a:t>
            </a:r>
          </a:p>
          <a:p>
            <a:pPr marL="285750" indent="-285750">
              <a:buFont typeface="Arial" panose="020B0604020202020204" pitchFamily="34" charset="0"/>
              <a:buChar char="•"/>
            </a:pPr>
            <a:r>
              <a:rPr lang="en-US" dirty="0"/>
              <a:t>Prevent</a:t>
            </a:r>
          </a:p>
          <a:p>
            <a:pPr marL="742950" lvl="1" indent="-285750">
              <a:buFont typeface="Arial" panose="020B0604020202020204" pitchFamily="34" charset="0"/>
              <a:buChar char="•"/>
            </a:pPr>
            <a:r>
              <a:rPr lang="en-US" dirty="0"/>
              <a:t>Boat working well, waterproof emergency beacon, know capacity of boat, avoid boat near swimmer areas </a:t>
            </a:r>
          </a:p>
          <a:p>
            <a:pPr marL="285750" indent="-285750">
              <a:buFont typeface="Arial" panose="020B0604020202020204" pitchFamily="34" charset="0"/>
              <a:buChar char="•"/>
            </a:pPr>
            <a:r>
              <a:rPr lang="en-US" dirty="0"/>
              <a:t>Mitigate</a:t>
            </a:r>
          </a:p>
          <a:p>
            <a:pPr marL="742950" lvl="1" indent="-285750">
              <a:buFont typeface="Arial" panose="020B0604020202020204" pitchFamily="34" charset="0"/>
              <a:buChar char="•"/>
            </a:pPr>
            <a:r>
              <a:rPr lang="en-US" dirty="0"/>
              <a:t>&lt;5 mph when landing, sound horn/bell, fly flag up and down, blink lights, fly flag upside down, flares</a:t>
            </a:r>
          </a:p>
        </p:txBody>
      </p:sp>
    </p:spTree>
    <p:extLst>
      <p:ext uri="{BB962C8B-B14F-4D97-AF65-F5344CB8AC3E}">
        <p14:creationId xmlns:p14="http://schemas.microsoft.com/office/powerpoint/2010/main" val="2250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Leak In A Home Or A Building</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07480" y="1706881"/>
            <a:ext cx="4578102" cy="2690804"/>
          </a:xfrm>
        </p:spPr>
      </p:pic>
      <p:sp>
        <p:nvSpPr>
          <p:cNvPr id="5"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dirty="0"/>
              <a:t>Prepare</a:t>
            </a:r>
          </a:p>
          <a:p>
            <a:pPr marL="742950" lvl="1" indent="-285750">
              <a:buFont typeface="Arial" panose="020B0604020202020204" pitchFamily="34" charset="0"/>
              <a:buChar char="•"/>
            </a:pPr>
            <a:r>
              <a:rPr lang="en-US" dirty="0"/>
              <a:t>Bad gas connector to furnaces, ovens, stoves and water heaters</a:t>
            </a:r>
          </a:p>
          <a:p>
            <a:pPr marL="285750" indent="-285750">
              <a:buFont typeface="Arial" panose="020B0604020202020204" pitchFamily="34" charset="0"/>
              <a:buChar char="•"/>
            </a:pPr>
            <a:r>
              <a:rPr lang="en-US" dirty="0"/>
              <a:t>Respond</a:t>
            </a:r>
          </a:p>
          <a:p>
            <a:pPr marL="742950" lvl="1" indent="-285750">
              <a:buFont typeface="Arial" panose="020B0604020202020204" pitchFamily="34" charset="0"/>
              <a:buChar char="•"/>
            </a:pPr>
            <a:r>
              <a:rPr lang="en-US" dirty="0"/>
              <a:t>Call 911, odor of gas, don’t look for source -&gt;accidentally ignite</a:t>
            </a:r>
          </a:p>
          <a:p>
            <a:pPr marL="285750" indent="-285750">
              <a:buFont typeface="Arial" panose="020B0604020202020204" pitchFamily="34" charset="0"/>
              <a:buChar char="•"/>
            </a:pPr>
            <a:r>
              <a:rPr lang="en-US" dirty="0"/>
              <a:t>Recover</a:t>
            </a:r>
          </a:p>
          <a:p>
            <a:pPr marL="742950" lvl="1" indent="-285750">
              <a:buFont typeface="Arial" panose="020B0604020202020204" pitchFamily="34" charset="0"/>
              <a:buChar char="•"/>
            </a:pPr>
            <a:r>
              <a:rPr lang="en-US" dirty="0"/>
              <a:t>Get people out into fresh air, open windows, CPR</a:t>
            </a:r>
          </a:p>
          <a:p>
            <a:pPr marL="285750" indent="-285750">
              <a:buFont typeface="Arial" panose="020B0604020202020204" pitchFamily="34" charset="0"/>
              <a:buChar char="•"/>
            </a:pPr>
            <a:r>
              <a:rPr lang="en-US" dirty="0"/>
              <a:t>Prevent</a:t>
            </a:r>
          </a:p>
          <a:p>
            <a:pPr marL="742950" lvl="1" indent="-285750">
              <a:buFont typeface="Arial" panose="020B0604020202020204" pitchFamily="34" charset="0"/>
              <a:buChar char="•"/>
            </a:pPr>
            <a:r>
              <a:rPr lang="en-US" dirty="0"/>
              <a:t>Inspect appliances, CO monitors/alarms, check basement, garage and kitchen</a:t>
            </a:r>
          </a:p>
          <a:p>
            <a:pPr marL="285750" indent="-285750">
              <a:buFont typeface="Arial" panose="020B0604020202020204" pitchFamily="34" charset="0"/>
              <a:buChar char="•"/>
            </a:pPr>
            <a:r>
              <a:rPr lang="en-US" dirty="0"/>
              <a:t>Mitigate</a:t>
            </a:r>
          </a:p>
          <a:p>
            <a:pPr marL="742950" lvl="1" indent="-285750">
              <a:buFont typeface="Arial" panose="020B0604020202020204" pitchFamily="34" charset="0"/>
              <a:buChar char="•"/>
            </a:pPr>
            <a:r>
              <a:rPr lang="en-US" dirty="0"/>
              <a:t>Call gas company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890" y="4541521"/>
            <a:ext cx="2857500" cy="2143125"/>
          </a:xfrm>
          <a:prstGeom prst="rect">
            <a:avLst/>
          </a:prstGeom>
        </p:spPr>
      </p:pic>
    </p:spTree>
    <p:extLst>
      <p:ext uri="{BB962C8B-B14F-4D97-AF65-F5344CB8AC3E}">
        <p14:creationId xmlns:p14="http://schemas.microsoft.com/office/powerpoint/2010/main" val="343016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Tornado Or Hurricane</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7135" y="1758314"/>
            <a:ext cx="5628265" cy="4215766"/>
          </a:xfrm>
        </p:spPr>
      </p:pic>
      <p:sp>
        <p:nvSpPr>
          <p:cNvPr id="5"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dirty="0"/>
              <a:t>Prepare</a:t>
            </a:r>
          </a:p>
          <a:p>
            <a:pPr marL="742950" lvl="1" indent="-285750">
              <a:buFont typeface="Arial" panose="020B0604020202020204" pitchFamily="34" charset="0"/>
              <a:buChar char="•"/>
            </a:pPr>
            <a:r>
              <a:rPr lang="en-US" dirty="0"/>
              <a:t>Preplanned location basemen/storm cellar, windowless, interior room; interior hallway school, lowest floor, restroom</a:t>
            </a:r>
          </a:p>
          <a:p>
            <a:pPr marL="285750" indent="-285750">
              <a:buFont typeface="Arial" panose="020B0604020202020204" pitchFamily="34" charset="0"/>
              <a:buChar char="•"/>
            </a:pPr>
            <a:r>
              <a:rPr lang="en-US" dirty="0"/>
              <a:t>Respond</a:t>
            </a:r>
          </a:p>
          <a:p>
            <a:pPr marL="742950" lvl="1" indent="-285750">
              <a:buFont typeface="Arial" panose="020B0604020202020204" pitchFamily="34" charset="0"/>
              <a:buChar char="•"/>
            </a:pPr>
            <a:r>
              <a:rPr lang="en-US" dirty="0"/>
              <a:t>Stay away from windows, first aid/help</a:t>
            </a:r>
          </a:p>
          <a:p>
            <a:pPr marL="285750" indent="-285750">
              <a:buFont typeface="Arial" panose="020B0604020202020204" pitchFamily="34" charset="0"/>
              <a:buChar char="•"/>
            </a:pPr>
            <a:r>
              <a:rPr lang="en-US" dirty="0"/>
              <a:t>Recover</a:t>
            </a:r>
          </a:p>
          <a:p>
            <a:pPr marL="742950" lvl="1" indent="-285750">
              <a:buFont typeface="Arial" panose="020B0604020202020204" pitchFamily="34" charset="0"/>
              <a:buChar char="•"/>
            </a:pPr>
            <a:r>
              <a:rPr lang="en-US" dirty="0"/>
              <a:t>First aid, store water/food, don’t leave windows uncovered</a:t>
            </a:r>
          </a:p>
          <a:p>
            <a:pPr marL="285750" indent="-285750">
              <a:buFont typeface="Arial" panose="020B0604020202020204" pitchFamily="34" charset="0"/>
              <a:buChar char="•"/>
            </a:pPr>
            <a:r>
              <a:rPr lang="en-US" dirty="0"/>
              <a:t>Prevent</a:t>
            </a:r>
          </a:p>
          <a:p>
            <a:pPr marL="742950" lvl="1" indent="-285750">
              <a:buFont typeface="Arial" panose="020B0604020202020204" pitchFamily="34" charset="0"/>
              <a:buChar char="•"/>
            </a:pPr>
            <a:r>
              <a:rPr lang="en-US" dirty="0"/>
              <a:t>Tie down/bring indoor loose furniture/cans, shut off electric/gas</a:t>
            </a:r>
          </a:p>
          <a:p>
            <a:pPr marL="285750" indent="-285750">
              <a:buFont typeface="Arial" panose="020B0604020202020204" pitchFamily="34" charset="0"/>
              <a:buChar char="•"/>
            </a:pPr>
            <a:r>
              <a:rPr lang="en-US" dirty="0"/>
              <a:t>Mitigate</a:t>
            </a:r>
          </a:p>
          <a:p>
            <a:pPr marL="742950" lvl="1" indent="-285750">
              <a:buFont typeface="Arial" panose="020B0604020202020204" pitchFamily="34" charset="0"/>
              <a:buChar char="•"/>
            </a:pPr>
            <a:r>
              <a:rPr lang="en-US" dirty="0"/>
              <a:t>Pets, meeting place after, text messaging may be preserved before calling</a:t>
            </a:r>
          </a:p>
        </p:txBody>
      </p:sp>
    </p:spTree>
    <p:extLst>
      <p:ext uri="{BB962C8B-B14F-4D97-AF65-F5344CB8AC3E}">
        <p14:creationId xmlns:p14="http://schemas.microsoft.com/office/powerpoint/2010/main" val="343007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Flood</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41975" y="2479996"/>
            <a:ext cx="5445125" cy="2812407"/>
          </a:xfrm>
        </p:spPr>
      </p:pic>
      <p:sp>
        <p:nvSpPr>
          <p:cNvPr id="5" name="Text Placeholder 3"/>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en-US" dirty="0"/>
              <a:t>Prepare</a:t>
            </a:r>
          </a:p>
          <a:p>
            <a:pPr marL="742950" lvl="1" indent="-285750">
              <a:buFont typeface="Arial" panose="020B0604020202020204" pitchFamily="34" charset="0"/>
              <a:buChar char="•"/>
            </a:pPr>
            <a:r>
              <a:rPr lang="en-US" dirty="0"/>
              <a:t>Route to high ground, </a:t>
            </a:r>
            <a:r>
              <a:rPr lang="en-US" dirty="0" err="1"/>
              <a:t>RedCross</a:t>
            </a:r>
            <a:r>
              <a:rPr lang="en-US" dirty="0"/>
              <a:t>, evacuation road given, store water containers, highest place in house</a:t>
            </a:r>
          </a:p>
          <a:p>
            <a:pPr marL="285750" indent="-285750">
              <a:buFont typeface="Arial" panose="020B0604020202020204" pitchFamily="34" charset="0"/>
              <a:buChar char="•"/>
            </a:pPr>
            <a:r>
              <a:rPr lang="en-US" dirty="0"/>
              <a:t>Respond</a:t>
            </a:r>
          </a:p>
          <a:p>
            <a:pPr marL="742950" lvl="1" indent="-285750">
              <a:buFont typeface="Arial" panose="020B0604020202020204" pitchFamily="34" charset="0"/>
              <a:buChar char="•"/>
            </a:pPr>
            <a:r>
              <a:rPr lang="en-US" dirty="0"/>
              <a:t>Move to 2</a:t>
            </a:r>
            <a:r>
              <a:rPr lang="en-US" baseline="30000" dirty="0"/>
              <a:t>nd</a:t>
            </a:r>
            <a:r>
              <a:rPr lang="en-US" dirty="0"/>
              <a:t> floor/roof, warm clothes, radio, flashlights</a:t>
            </a:r>
          </a:p>
          <a:p>
            <a:pPr marL="285750" indent="-285750">
              <a:buFont typeface="Arial" panose="020B0604020202020204" pitchFamily="34" charset="0"/>
              <a:buChar char="•"/>
            </a:pPr>
            <a:r>
              <a:rPr lang="en-US" dirty="0"/>
              <a:t>Recover</a:t>
            </a:r>
          </a:p>
          <a:p>
            <a:pPr marL="742950" lvl="1" indent="-285750">
              <a:buFont typeface="Arial" panose="020B0604020202020204" pitchFamily="34" charset="0"/>
              <a:buChar char="•"/>
            </a:pPr>
            <a:r>
              <a:rPr lang="en-US" dirty="0"/>
              <a:t>Don’t drive flooded roads, car stalled abandon it</a:t>
            </a:r>
          </a:p>
          <a:p>
            <a:pPr marL="285750" indent="-285750">
              <a:buFont typeface="Arial" panose="020B0604020202020204" pitchFamily="34" charset="0"/>
              <a:buChar char="•"/>
            </a:pPr>
            <a:r>
              <a:rPr lang="en-US" dirty="0"/>
              <a:t>Prevent</a:t>
            </a:r>
          </a:p>
          <a:p>
            <a:pPr marL="742950" lvl="1" indent="-285750">
              <a:buFont typeface="Arial" panose="020B0604020202020204" pitchFamily="34" charset="0"/>
              <a:buChar char="•"/>
            </a:pPr>
            <a:r>
              <a:rPr lang="en-US" dirty="0"/>
              <a:t>Sandbags not pile up to foundation ok if water to cellar to equalize pressure, turn off gas, unplug electrical appliances., water to </a:t>
            </a:r>
          </a:p>
          <a:p>
            <a:pPr marL="285750" indent="-285750">
              <a:buFont typeface="Arial" panose="020B0604020202020204" pitchFamily="34" charset="0"/>
              <a:buChar char="•"/>
            </a:pPr>
            <a:r>
              <a:rPr lang="en-US" dirty="0"/>
              <a:t>Mitigate</a:t>
            </a:r>
          </a:p>
          <a:p>
            <a:pPr marL="742950" lvl="1" indent="-285750">
              <a:buFont typeface="Arial" panose="020B0604020202020204" pitchFamily="34" charset="0"/>
              <a:buChar char="•"/>
            </a:pPr>
            <a:r>
              <a:rPr lang="en-US" dirty="0"/>
              <a:t>Water recede throw out food, even canned food as may contaminated, test water well first, be sure anything electrical is dry before use it</a:t>
            </a:r>
          </a:p>
        </p:txBody>
      </p:sp>
    </p:spTree>
    <p:extLst>
      <p:ext uri="{BB962C8B-B14F-4D97-AF65-F5344CB8AC3E}">
        <p14:creationId xmlns:p14="http://schemas.microsoft.com/office/powerpoint/2010/main" val="61139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 Chemical Spills And Releases</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32816" y="1600200"/>
            <a:ext cx="3675063" cy="2903300"/>
          </a:xfrm>
        </p:spPr>
      </p:pic>
      <p:sp>
        <p:nvSpPr>
          <p:cNvPr id="5"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dirty="0"/>
              <a:t>Prepare</a:t>
            </a:r>
          </a:p>
          <a:p>
            <a:pPr marL="742950" lvl="1" indent="-285750">
              <a:buFont typeface="Arial" panose="020B0604020202020204" pitchFamily="34" charset="0"/>
              <a:buChar char="•"/>
            </a:pPr>
            <a:r>
              <a:rPr lang="en-US" dirty="0"/>
              <a:t>State/county response programs, community warning system, shelter in case evacuation, close flue fireplace if indoors</a:t>
            </a:r>
          </a:p>
          <a:p>
            <a:pPr marL="285750" indent="-285750">
              <a:buFont typeface="Arial" panose="020B0604020202020204" pitchFamily="34" charset="0"/>
              <a:buChar char="•"/>
            </a:pPr>
            <a:r>
              <a:rPr lang="en-US" dirty="0"/>
              <a:t>Respond</a:t>
            </a:r>
          </a:p>
          <a:p>
            <a:pPr marL="742950" lvl="1" indent="-285750">
              <a:buFont typeface="Arial" panose="020B0604020202020204" pitchFamily="34" charset="0"/>
              <a:buChar char="•"/>
            </a:pPr>
            <a:r>
              <a:rPr lang="en-US" dirty="0"/>
              <a:t>Change clothes, listen for authorities</a:t>
            </a:r>
          </a:p>
          <a:p>
            <a:pPr marL="285750" indent="-285750">
              <a:buFont typeface="Arial" panose="020B0604020202020204" pitchFamily="34" charset="0"/>
              <a:buChar char="•"/>
            </a:pPr>
            <a:r>
              <a:rPr lang="en-US" dirty="0"/>
              <a:t>Recover</a:t>
            </a:r>
          </a:p>
          <a:p>
            <a:pPr marL="742950" lvl="1" indent="-285750">
              <a:buFont typeface="Arial" panose="020B0604020202020204" pitchFamily="34" charset="0"/>
              <a:buChar char="•"/>
            </a:pPr>
            <a:r>
              <a:rPr lang="en-US" dirty="0"/>
              <a:t>First aid burning eyes, mouth, throat or lungs get to hospital</a:t>
            </a:r>
          </a:p>
          <a:p>
            <a:pPr marL="285750" indent="-285750">
              <a:buFont typeface="Arial" panose="020B0604020202020204" pitchFamily="34" charset="0"/>
              <a:buChar char="•"/>
            </a:pPr>
            <a:r>
              <a:rPr lang="en-US" dirty="0"/>
              <a:t>Prevent</a:t>
            </a:r>
          </a:p>
          <a:p>
            <a:pPr marL="742950" lvl="1" indent="-285750">
              <a:buFont typeface="Arial" panose="020B0604020202020204" pitchFamily="34" charset="0"/>
              <a:buChar char="•"/>
            </a:pPr>
            <a:r>
              <a:rPr lang="en-US" dirty="0"/>
              <a:t>F</a:t>
            </a:r>
          </a:p>
          <a:p>
            <a:pPr marL="285750" indent="-285750">
              <a:buFont typeface="Arial" panose="020B0604020202020204" pitchFamily="34" charset="0"/>
              <a:buChar char="•"/>
            </a:pPr>
            <a:r>
              <a:rPr lang="en-US" dirty="0"/>
              <a:t>Mitigate</a:t>
            </a:r>
          </a:p>
          <a:p>
            <a:pPr marL="742950" lvl="1" indent="-285750">
              <a:buFont typeface="Arial" panose="020B0604020202020204" pitchFamily="34" charset="0"/>
              <a:buChar char="•"/>
            </a:pPr>
            <a:r>
              <a:rPr lang="en-US" dirty="0"/>
              <a:t>Turn off a/c ventilation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241" y="4503499"/>
            <a:ext cx="3612638" cy="1998993"/>
          </a:xfrm>
          <a:prstGeom prst="rect">
            <a:avLst/>
          </a:prstGeom>
        </p:spPr>
      </p:pic>
    </p:spTree>
    <p:extLst>
      <p:ext uri="{BB962C8B-B14F-4D97-AF65-F5344CB8AC3E}">
        <p14:creationId xmlns:p14="http://schemas.microsoft.com/office/powerpoint/2010/main" val="72399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Power Plant Emergency</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1975" y="1980406"/>
            <a:ext cx="5445125" cy="3811587"/>
          </a:xfrm>
        </p:spPr>
      </p:pic>
      <p:sp>
        <p:nvSpPr>
          <p:cNvPr id="5"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dirty="0"/>
              <a:t>Prepare</a:t>
            </a:r>
          </a:p>
          <a:p>
            <a:pPr marL="742950" lvl="1" indent="-285750">
              <a:buFont typeface="Arial" panose="020B0604020202020204" pitchFamily="34" charset="0"/>
              <a:buChar char="•"/>
            </a:pPr>
            <a:r>
              <a:rPr lang="en-US" dirty="0"/>
              <a:t>State 10 mile and 50 mile radius, warning system alarm recognition</a:t>
            </a:r>
          </a:p>
          <a:p>
            <a:pPr marL="285750" indent="-285750">
              <a:buFont typeface="Arial" panose="020B0604020202020204" pitchFamily="34" charset="0"/>
              <a:buChar char="•"/>
            </a:pPr>
            <a:r>
              <a:rPr lang="en-US" dirty="0"/>
              <a:t>Respond</a:t>
            </a:r>
          </a:p>
          <a:p>
            <a:pPr marL="742950" lvl="1" indent="-285750">
              <a:buFont typeface="Arial" panose="020B0604020202020204" pitchFamily="34" charset="0"/>
              <a:buChar char="•"/>
            </a:pPr>
            <a:r>
              <a:rPr lang="en-US" dirty="0"/>
              <a:t>Change clothes, if told to stay indoors close doors/windows and chimney; </a:t>
            </a:r>
          </a:p>
          <a:p>
            <a:pPr marL="285750" indent="-285750">
              <a:buFont typeface="Arial" panose="020B0604020202020204" pitchFamily="34" charset="0"/>
              <a:buChar char="•"/>
            </a:pPr>
            <a:r>
              <a:rPr lang="en-US" dirty="0"/>
              <a:t>Recover</a:t>
            </a:r>
          </a:p>
          <a:p>
            <a:pPr marL="742950" lvl="1" indent="-285750">
              <a:buFont typeface="Arial" panose="020B0604020202020204" pitchFamily="34" charset="0"/>
              <a:buChar char="•"/>
            </a:pPr>
            <a:r>
              <a:rPr lang="en-US" dirty="0"/>
              <a:t>Notification of unusual event, alert, site area emergency or general emergency</a:t>
            </a:r>
          </a:p>
          <a:p>
            <a:pPr marL="285750" indent="-285750">
              <a:buFont typeface="Arial" panose="020B0604020202020204" pitchFamily="34" charset="0"/>
              <a:buChar char="•"/>
            </a:pPr>
            <a:r>
              <a:rPr lang="en-US" dirty="0"/>
              <a:t>Prevent</a:t>
            </a:r>
          </a:p>
          <a:p>
            <a:pPr marL="742950" lvl="1" indent="-285750">
              <a:buFont typeface="Arial" panose="020B0604020202020204" pitchFamily="34" charset="0"/>
              <a:buChar char="•"/>
            </a:pPr>
            <a:r>
              <a:rPr lang="en-US" dirty="0"/>
              <a:t>Learn where to go</a:t>
            </a:r>
          </a:p>
          <a:p>
            <a:pPr marL="285750" indent="-285750">
              <a:buFont typeface="Arial" panose="020B0604020202020204" pitchFamily="34" charset="0"/>
              <a:buChar char="•"/>
            </a:pPr>
            <a:r>
              <a:rPr lang="en-US" dirty="0"/>
              <a:t>Mitigate</a:t>
            </a:r>
          </a:p>
          <a:p>
            <a:pPr marL="742950" lvl="1" indent="-285750">
              <a:buFont typeface="Arial" panose="020B0604020202020204" pitchFamily="34" charset="0"/>
              <a:buChar char="•"/>
            </a:pPr>
            <a:r>
              <a:rPr lang="en-US" dirty="0"/>
              <a:t>Turn off a/c vent, keep food covered in fridge</a:t>
            </a:r>
          </a:p>
        </p:txBody>
      </p:sp>
    </p:spTree>
    <p:extLst>
      <p:ext uri="{BB962C8B-B14F-4D97-AF65-F5344CB8AC3E}">
        <p14:creationId xmlns:p14="http://schemas.microsoft.com/office/powerpoint/2010/main" val="124150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Avalanche (</a:t>
            </a:r>
            <a:r>
              <a:rPr lang="en-US" dirty="0" err="1"/>
              <a:t>snowslide</a:t>
            </a:r>
            <a:r>
              <a:rPr lang="en-US" dirty="0"/>
              <a:t> or rockslide)</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82190" y="1793010"/>
            <a:ext cx="5709476" cy="3784830"/>
          </a:xfrm>
        </p:spPr>
      </p:pic>
      <p:sp>
        <p:nvSpPr>
          <p:cNvPr id="5" name="Text Placeholder 3"/>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dirty="0"/>
              <a:t>Prepare</a:t>
            </a:r>
          </a:p>
          <a:p>
            <a:pPr marL="742950" lvl="1" indent="-285750">
              <a:buFont typeface="Arial" panose="020B0604020202020204" pitchFamily="34" charset="0"/>
              <a:buChar char="•"/>
            </a:pPr>
            <a:r>
              <a:rPr lang="en-US" dirty="0"/>
              <a:t>Avoid dangerous high country without guide, don’t throw rocks/push rocks, don’t walk behind or below</a:t>
            </a:r>
          </a:p>
          <a:p>
            <a:pPr marL="285750" indent="-285750">
              <a:buFont typeface="Arial" panose="020B0604020202020204" pitchFamily="34" charset="0"/>
              <a:buChar char="•"/>
            </a:pPr>
            <a:r>
              <a:rPr lang="en-US" dirty="0"/>
              <a:t>Respond</a:t>
            </a:r>
          </a:p>
          <a:p>
            <a:pPr marL="742950" lvl="1" indent="-285750">
              <a:buFont typeface="Arial" panose="020B0604020202020204" pitchFamily="34" charset="0"/>
              <a:buChar char="•"/>
            </a:pPr>
            <a:r>
              <a:rPr lang="en-US" dirty="0"/>
              <a:t>Buddy system, shovel, transceiver, probe snow, move straight down and not across</a:t>
            </a:r>
          </a:p>
          <a:p>
            <a:pPr marL="285750" indent="-285750">
              <a:buFont typeface="Arial" panose="020B0604020202020204" pitchFamily="34" charset="0"/>
              <a:buChar char="•"/>
            </a:pPr>
            <a:r>
              <a:rPr lang="en-US" dirty="0"/>
              <a:t>Recover</a:t>
            </a:r>
          </a:p>
          <a:p>
            <a:pPr marL="742950" lvl="1" indent="-285750">
              <a:buFont typeface="Arial" panose="020B0604020202020204" pitchFamily="34" charset="0"/>
              <a:buChar char="•"/>
            </a:pPr>
            <a:r>
              <a:rPr lang="en-US" dirty="0"/>
              <a:t>Let snow settle 3 days, check advisories, stay off slope taking sun, watch and tell rescuers where to look</a:t>
            </a:r>
          </a:p>
          <a:p>
            <a:pPr marL="285750" indent="-285750">
              <a:buFont typeface="Arial" panose="020B0604020202020204" pitchFamily="34" charset="0"/>
              <a:buChar char="•"/>
            </a:pPr>
            <a:r>
              <a:rPr lang="en-US" dirty="0"/>
              <a:t>Prevent</a:t>
            </a:r>
          </a:p>
          <a:p>
            <a:pPr marL="742950" lvl="1" indent="-285750">
              <a:buFont typeface="Arial" panose="020B0604020202020204" pitchFamily="34" charset="0"/>
              <a:buChar char="•"/>
            </a:pPr>
            <a:r>
              <a:rPr lang="en-US" dirty="0"/>
              <a:t>Early am </a:t>
            </a:r>
            <a:r>
              <a:rPr lang="en-US" dirty="0" err="1"/>
              <a:t>sunmelts</a:t>
            </a:r>
            <a:r>
              <a:rPr lang="en-US" dirty="0"/>
              <a:t> snow/ice, heavy rains weaken silt, rocks at base =talus, no short cuts and stay on trails</a:t>
            </a:r>
          </a:p>
          <a:p>
            <a:pPr marL="285750" indent="-285750">
              <a:buFont typeface="Arial" panose="020B0604020202020204" pitchFamily="34" charset="0"/>
              <a:buChar char="•"/>
            </a:pPr>
            <a:r>
              <a:rPr lang="en-US" dirty="0"/>
              <a:t>Mitigate</a:t>
            </a:r>
          </a:p>
          <a:p>
            <a:pPr marL="742950" lvl="1" indent="-285750">
              <a:buFont typeface="Arial" panose="020B0604020202020204" pitchFamily="34" charset="0"/>
              <a:buChar char="•"/>
            </a:pPr>
            <a:r>
              <a:rPr lang="en-US" dirty="0"/>
              <a:t>Stay within ski areas, avoid back country, avoid bottom narrow valleys, ravines and gulches </a:t>
            </a:r>
            <a:r>
              <a:rPr lang="en-US" dirty="0" err="1"/>
              <a:t>esp</a:t>
            </a:r>
            <a:r>
              <a:rPr lang="en-US" dirty="0"/>
              <a:t> if below steep slopes</a:t>
            </a:r>
          </a:p>
        </p:txBody>
      </p:sp>
    </p:spTree>
    <p:extLst>
      <p:ext uri="{BB962C8B-B14F-4D97-AF65-F5344CB8AC3E}">
        <p14:creationId xmlns:p14="http://schemas.microsoft.com/office/powerpoint/2010/main" val="176552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SCOUTS CAN MAKE A DIFFERENCE</a:t>
            </a:r>
          </a:p>
        </p:txBody>
      </p:sp>
      <p:sp>
        <p:nvSpPr>
          <p:cNvPr id="3" name="Content Placeholder 2"/>
          <p:cNvSpPr>
            <a:spLocks noGrp="1"/>
          </p:cNvSpPr>
          <p:nvPr>
            <p:ph idx="1"/>
          </p:nvPr>
        </p:nvSpPr>
        <p:spPr/>
        <p:txBody>
          <a:bodyPr/>
          <a:lstStyle/>
          <a:p>
            <a:r>
              <a:rPr lang="en-US" dirty="0"/>
              <a:t>OATH:</a:t>
            </a:r>
          </a:p>
          <a:p>
            <a:pPr lvl="1"/>
            <a:r>
              <a:rPr lang="en-US" dirty="0"/>
              <a:t>On my honor...to help other people at all times</a:t>
            </a:r>
          </a:p>
          <a:p>
            <a:r>
              <a:rPr lang="en-US" dirty="0"/>
              <a:t>LAW:</a:t>
            </a:r>
          </a:p>
          <a:p>
            <a:pPr lvl="1"/>
            <a:r>
              <a:rPr lang="en-US" dirty="0"/>
              <a:t>Trustworthy, Loyal, Helpful, Friendly, Courteous, Kind, Obedient, Cheerful, Thrifty, Brave, Clean and Reverent</a:t>
            </a:r>
          </a:p>
          <a:p>
            <a:r>
              <a:rPr lang="en-US" dirty="0"/>
              <a:t>FIRST AID</a:t>
            </a:r>
          </a:p>
          <a:p>
            <a:r>
              <a:rPr lang="en-US" dirty="0"/>
              <a:t>LIFE SAVING SKILLS</a:t>
            </a:r>
          </a:p>
          <a:p>
            <a:endParaRPr lang="en-US" dirty="0"/>
          </a:p>
        </p:txBody>
      </p:sp>
    </p:spTree>
    <p:extLst>
      <p:ext uri="{BB962C8B-B14F-4D97-AF65-F5344CB8AC3E}">
        <p14:creationId xmlns:p14="http://schemas.microsoft.com/office/powerpoint/2010/main" val="394096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Violence In A Public Place</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8487" y="1876425"/>
            <a:ext cx="5372100" cy="4019550"/>
          </a:xfrm>
        </p:spPr>
      </p:pic>
      <p:sp>
        <p:nvSpPr>
          <p:cNvPr id="5"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dirty="0"/>
              <a:t>Prepare</a:t>
            </a:r>
          </a:p>
          <a:p>
            <a:pPr marL="742950" lvl="1" indent="-285750">
              <a:buFont typeface="Arial" panose="020B0604020202020204" pitchFamily="34" charset="0"/>
              <a:buChar char="•"/>
            </a:pPr>
            <a:r>
              <a:rPr lang="en-US" dirty="0" err="1"/>
              <a:t>Emeergency</a:t>
            </a:r>
            <a:r>
              <a:rPr lang="en-US" dirty="0"/>
              <a:t> exits, report unsafe condition, carry cell phone</a:t>
            </a:r>
          </a:p>
          <a:p>
            <a:pPr marL="285750" indent="-285750">
              <a:buFont typeface="Arial" panose="020B0604020202020204" pitchFamily="34" charset="0"/>
              <a:buChar char="•"/>
            </a:pPr>
            <a:r>
              <a:rPr lang="en-US" dirty="0"/>
              <a:t>Respond</a:t>
            </a:r>
          </a:p>
          <a:p>
            <a:pPr marL="742950" lvl="1" indent="-285750">
              <a:buFont typeface="Arial" panose="020B0604020202020204" pitchFamily="34" charset="0"/>
              <a:buChar char="•"/>
            </a:pPr>
            <a:r>
              <a:rPr lang="en-US" dirty="0"/>
              <a:t>Don’t panic, keep others calm, call 911 when you can</a:t>
            </a:r>
          </a:p>
          <a:p>
            <a:pPr marL="285750" indent="-285750">
              <a:buFont typeface="Arial" panose="020B0604020202020204" pitchFamily="34" charset="0"/>
              <a:buChar char="•"/>
            </a:pPr>
            <a:r>
              <a:rPr lang="en-US" dirty="0"/>
              <a:t>Recover</a:t>
            </a:r>
          </a:p>
          <a:p>
            <a:pPr marL="742950" lvl="1" indent="-285750">
              <a:buFont typeface="Arial" panose="020B0604020202020204" pitchFamily="34" charset="0"/>
              <a:buChar char="•"/>
            </a:pPr>
            <a:r>
              <a:rPr lang="en-US" dirty="0"/>
              <a:t>Help friends/family &amp; victims cope with trauma or loss</a:t>
            </a:r>
          </a:p>
          <a:p>
            <a:pPr marL="285750" indent="-285750">
              <a:buFont typeface="Arial" panose="020B0604020202020204" pitchFamily="34" charset="0"/>
              <a:buChar char="•"/>
            </a:pPr>
            <a:r>
              <a:rPr lang="en-US" dirty="0"/>
              <a:t>Prevent</a:t>
            </a:r>
          </a:p>
          <a:p>
            <a:pPr marL="742950" lvl="1" indent="-285750">
              <a:buFont typeface="Arial" panose="020B0604020202020204" pitchFamily="34" charset="0"/>
              <a:buChar char="•"/>
            </a:pPr>
            <a:r>
              <a:rPr lang="en-US" dirty="0"/>
              <a:t>F</a:t>
            </a:r>
          </a:p>
          <a:p>
            <a:pPr marL="285750" indent="-285750">
              <a:buFont typeface="Arial" panose="020B0604020202020204" pitchFamily="34" charset="0"/>
              <a:buChar char="•"/>
            </a:pPr>
            <a:r>
              <a:rPr lang="en-US" dirty="0"/>
              <a:t>Mitigate</a:t>
            </a:r>
          </a:p>
          <a:p>
            <a:pPr marL="742950" lvl="1" indent="-285750">
              <a:buFont typeface="Arial" panose="020B0604020202020204" pitchFamily="34" charset="0"/>
              <a:buChar char="•"/>
            </a:pPr>
            <a:r>
              <a:rPr lang="en-US" dirty="0"/>
              <a:t>Don’t contact violent offenders</a:t>
            </a:r>
          </a:p>
        </p:txBody>
      </p:sp>
    </p:spTree>
    <p:extLst>
      <p:ext uri="{BB962C8B-B14F-4D97-AF65-F5344CB8AC3E}">
        <p14:creationId xmlns:p14="http://schemas.microsoft.com/office/powerpoint/2010/main" val="193661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You Could Safely Save A Person Live Wire: </a:t>
            </a:r>
          </a:p>
        </p:txBody>
      </p:sp>
      <p:sp>
        <p:nvSpPr>
          <p:cNvPr id="3" name="Text Placeholder 2"/>
          <p:cNvSpPr>
            <a:spLocks noGrp="1"/>
          </p:cNvSpPr>
          <p:nvPr>
            <p:ph type="body" sz="half" idx="2"/>
          </p:nvPr>
        </p:nvSpPr>
        <p:spPr/>
        <p:txBody>
          <a:bodyPr/>
          <a:lstStyle/>
          <a:p>
            <a:r>
              <a:rPr lang="en-US" dirty="0"/>
              <a:t>Touching a live household electric wire</a:t>
            </a:r>
          </a:p>
          <a:p>
            <a:pPr lvl="1"/>
            <a:r>
              <a:rPr lang="en-US" dirty="0"/>
              <a:t>Muscle tighten</a:t>
            </a:r>
          </a:p>
          <a:p>
            <a:pPr lvl="1"/>
            <a:r>
              <a:rPr lang="en-US" dirty="0"/>
              <a:t>Don’t touch the person</a:t>
            </a:r>
          </a:p>
          <a:p>
            <a:pPr lvl="1"/>
            <a:r>
              <a:rPr lang="en-US" dirty="0"/>
              <a:t>Pull out cord from insulated portion</a:t>
            </a:r>
          </a:p>
          <a:p>
            <a:pPr lvl="1"/>
            <a:r>
              <a:rPr lang="en-US" dirty="0"/>
              <a:t>Shut off power at circuit breaker</a:t>
            </a:r>
          </a:p>
          <a:p>
            <a:pPr lvl="1"/>
            <a:r>
              <a:rPr lang="en-US" dirty="0"/>
              <a:t>Push person with wooden stick, rolled newspaper, towel or other implement that doesn’t conduct electricity</a:t>
            </a:r>
          </a:p>
          <a:p>
            <a:pPr lvl="1"/>
            <a:r>
              <a:rPr lang="en-US" dirty="0"/>
              <a:t>Call 911</a:t>
            </a:r>
          </a:p>
          <a:p>
            <a:pPr lvl="1"/>
            <a:r>
              <a:rPr lang="en-US" dirty="0"/>
              <a:t>CPR, Recovery position</a:t>
            </a:r>
          </a:p>
          <a:p>
            <a:pPr lvl="1"/>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50152" y="4358179"/>
            <a:ext cx="2704497" cy="2028372"/>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6739" y="4358179"/>
            <a:ext cx="2675165" cy="20063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8971" y="3052546"/>
            <a:ext cx="3176493" cy="116168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6564" y="1776930"/>
            <a:ext cx="1905000" cy="180022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8680" y="1429577"/>
            <a:ext cx="3216902" cy="1366555"/>
          </a:xfrm>
          <a:prstGeom prst="rect">
            <a:avLst/>
          </a:prstGeom>
        </p:spPr>
      </p:pic>
    </p:spTree>
    <p:extLst>
      <p:ext uri="{BB962C8B-B14F-4D97-AF65-F5344CB8AC3E}">
        <p14:creationId xmlns:p14="http://schemas.microsoft.com/office/powerpoint/2010/main" val="235992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Aid :Electrocution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4439" y="1379096"/>
            <a:ext cx="10058400" cy="5350366"/>
          </a:xfrm>
        </p:spPr>
      </p:pic>
    </p:spTree>
    <p:extLst>
      <p:ext uri="{BB962C8B-B14F-4D97-AF65-F5344CB8AC3E}">
        <p14:creationId xmlns:p14="http://schemas.microsoft.com/office/powerpoint/2010/main" val="244194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Safely Save A Person: Carbon Monoxide</a:t>
            </a:r>
          </a:p>
        </p:txBody>
      </p:sp>
      <p:sp>
        <p:nvSpPr>
          <p:cNvPr id="3" name="Text Placeholder 2"/>
          <p:cNvSpPr>
            <a:spLocks noGrp="1"/>
          </p:cNvSpPr>
          <p:nvPr>
            <p:ph type="body" sz="half" idx="2"/>
          </p:nvPr>
        </p:nvSpPr>
        <p:spPr/>
        <p:txBody>
          <a:bodyPr/>
          <a:lstStyle/>
          <a:p>
            <a:r>
              <a:rPr lang="en-US" dirty="0"/>
              <a:t>Odorless/colorless</a:t>
            </a:r>
          </a:p>
          <a:p>
            <a:r>
              <a:rPr lang="en-US" dirty="0"/>
              <a:t>CO come from grills, </a:t>
            </a:r>
            <a:r>
              <a:rPr lang="en-US" dirty="0" err="1"/>
              <a:t>appliacnes</a:t>
            </a:r>
            <a:r>
              <a:rPr lang="en-US" dirty="0"/>
              <a:t>, fire places, gas powered tools, running car in garage</a:t>
            </a:r>
          </a:p>
          <a:p>
            <a:r>
              <a:rPr lang="en-US" dirty="0"/>
              <a:t>Make sure fuel burning appliances &amp; fireplaces inspected by professional at least once a year. </a:t>
            </a:r>
          </a:p>
          <a:p>
            <a:r>
              <a:rPr lang="en-US" dirty="0"/>
              <a:t>Never burn charcoal in home or garage</a:t>
            </a:r>
          </a:p>
          <a:p>
            <a:r>
              <a:rPr lang="en-US" dirty="0"/>
              <a:t>Symptoms: headaches, dizziness, faintness, ringing in ear, nausea</a:t>
            </a:r>
          </a:p>
          <a:p>
            <a:r>
              <a:rPr lang="en-US" dirty="0"/>
              <a:t>Stops breathing, rescue breathing</a:t>
            </a:r>
          </a:p>
          <a:p>
            <a:r>
              <a:rPr lang="en-US" dirty="0"/>
              <a:t>Call 911</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448" y="1600199"/>
            <a:ext cx="5606774" cy="433590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565" y="5346045"/>
            <a:ext cx="1500883" cy="1418266"/>
          </a:xfrm>
          <a:prstGeom prst="rect">
            <a:avLst/>
          </a:prstGeom>
        </p:spPr>
      </p:pic>
    </p:spTree>
    <p:extLst>
      <p:ext uri="{BB962C8B-B14F-4D97-AF65-F5344CB8AC3E}">
        <p14:creationId xmlns:p14="http://schemas.microsoft.com/office/powerpoint/2010/main" val="221934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Carbon Monoxide Sources In The Home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3869" y="1429048"/>
            <a:ext cx="8214610" cy="5428952"/>
          </a:xfrm>
        </p:spPr>
      </p:pic>
    </p:spTree>
    <p:extLst>
      <p:ext uri="{BB962C8B-B14F-4D97-AF65-F5344CB8AC3E}">
        <p14:creationId xmlns:p14="http://schemas.microsoft.com/office/powerpoint/2010/main" val="404046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You Could Safely Save A Person: Clothes on Fire</a:t>
            </a:r>
          </a:p>
        </p:txBody>
      </p:sp>
      <p:sp>
        <p:nvSpPr>
          <p:cNvPr id="3" name="Text Placeholder 2"/>
          <p:cNvSpPr>
            <a:spLocks noGrp="1"/>
          </p:cNvSpPr>
          <p:nvPr>
            <p:ph type="body" sz="half" idx="2"/>
          </p:nvPr>
        </p:nvSpPr>
        <p:spPr/>
        <p:txBody>
          <a:bodyPr/>
          <a:lstStyle/>
          <a:p>
            <a:r>
              <a:rPr lang="en-US" dirty="0"/>
              <a:t>Cover with blanket/fire proof </a:t>
            </a:r>
          </a:p>
          <a:p>
            <a:r>
              <a:rPr lang="en-US" dirty="0"/>
              <a:t>First Aid</a:t>
            </a:r>
          </a:p>
          <a:p>
            <a:r>
              <a:rPr lang="en-US" dirty="0"/>
              <a:t>Call 911</a:t>
            </a:r>
          </a:p>
          <a:p>
            <a:r>
              <a:rPr lang="en-US" dirty="0"/>
              <a:t>Cold Water</a:t>
            </a:r>
          </a:p>
          <a:p>
            <a:r>
              <a:rPr lang="en-US" dirty="0"/>
              <a:t>Stop, drop &amp; roll</a:t>
            </a:r>
          </a:p>
          <a:p>
            <a:r>
              <a:rPr lang="en-US" dirty="0"/>
              <a:t>Cover face with hands</a:t>
            </a:r>
          </a:p>
          <a:p>
            <a:r>
              <a:rPr lang="en-US" dirty="0"/>
              <a:t>NO running: flames burn more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02546" y="3608967"/>
            <a:ext cx="2348906" cy="169214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 y="4410520"/>
            <a:ext cx="2918291" cy="21887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998" y="3519932"/>
            <a:ext cx="4695825" cy="17811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989" y="1579750"/>
            <a:ext cx="6676624" cy="1795798"/>
          </a:xfrm>
          <a:prstGeom prst="rect">
            <a:avLst/>
          </a:prstGeom>
        </p:spPr>
      </p:pic>
    </p:spTree>
    <p:extLst>
      <p:ext uri="{BB962C8B-B14F-4D97-AF65-F5344CB8AC3E}">
        <p14:creationId xmlns:p14="http://schemas.microsoft.com/office/powerpoint/2010/main" val="135453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You Could Safely Save A Person: Drowning Using Non-Swimming Rescues (accidents on ice)</a:t>
            </a:r>
          </a:p>
        </p:txBody>
      </p:sp>
      <p:sp>
        <p:nvSpPr>
          <p:cNvPr id="3" name="Text Placeholder 2"/>
          <p:cNvSpPr>
            <a:spLocks noGrp="1"/>
          </p:cNvSpPr>
          <p:nvPr>
            <p:ph type="body" sz="half" idx="2"/>
          </p:nvPr>
        </p:nvSpPr>
        <p:spPr/>
        <p:txBody>
          <a:bodyPr>
            <a:normAutofit fontScale="92500" lnSpcReduction="20000"/>
          </a:bodyPr>
          <a:lstStyle/>
          <a:p>
            <a:r>
              <a:rPr lang="en-US" dirty="0"/>
              <a:t>Don’t endanger yourself by going into water unless you are trained/life guard</a:t>
            </a:r>
          </a:p>
          <a:p>
            <a:r>
              <a:rPr lang="en-US" dirty="0"/>
              <a:t>Reach: stick, object, pole</a:t>
            </a:r>
          </a:p>
          <a:p>
            <a:r>
              <a:rPr lang="en-US" dirty="0"/>
              <a:t>Throw: ring floater on rope, life jacket/rope, inner tube, air mattress, kick board, cooler</a:t>
            </a:r>
          </a:p>
          <a:p>
            <a:r>
              <a:rPr lang="en-US" dirty="0"/>
              <a:t>Row: canoe, boat, ?surfboard, paddle board, air mattress</a:t>
            </a:r>
          </a:p>
          <a:p>
            <a:r>
              <a:rPr lang="en-US" dirty="0"/>
              <a:t>-non contact-grab object</a:t>
            </a:r>
          </a:p>
          <a:p>
            <a:r>
              <a:rPr lang="en-US" dirty="0"/>
              <a:t>Go with live support – colleagues, friends, buddy</a:t>
            </a:r>
          </a:p>
          <a:p>
            <a:r>
              <a:rPr lang="en-US" dirty="0"/>
              <a:t>Ice rescue can form human chain, reach with pole, tree branch, oar. Throw rope, slide buoy to them. Carefully go spread eagle over ice</a:t>
            </a:r>
          </a:p>
          <a:p>
            <a:r>
              <a:rPr lang="en-US" dirty="0"/>
              <a:t>-hypothermia, replace wet clothing, warm bottle armpits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241" y="1483269"/>
            <a:ext cx="5104431" cy="2006544"/>
          </a:xfrm>
          <a:prstGeom prst="rect">
            <a:avLst/>
          </a:prstGeom>
        </p:spPr>
      </p:pic>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14884" y="3799920"/>
            <a:ext cx="3873585" cy="2182327"/>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4881" y="3799920"/>
            <a:ext cx="2054569" cy="2182327"/>
          </a:xfrm>
          <a:prstGeom prst="rect">
            <a:avLst/>
          </a:prstGeom>
        </p:spPr>
      </p:pic>
    </p:spTree>
    <p:extLst>
      <p:ext uri="{BB962C8B-B14F-4D97-AF65-F5344CB8AC3E}">
        <p14:creationId xmlns:p14="http://schemas.microsoft.com/office/powerpoint/2010/main" val="206317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Attact</a:t>
            </a:r>
            <a:r>
              <a:rPr lang="en-US" dirty="0"/>
              <a:t>/Communicate With Rescue Planes/Aircraft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9713" y="1376110"/>
            <a:ext cx="3796884" cy="5375632"/>
          </a:xfrm>
          <a:prstGeom prst="rect">
            <a:avLst/>
          </a:prstGeom>
        </p:spPr>
      </p:pic>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99332" y="1376110"/>
            <a:ext cx="3245147" cy="2869116"/>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780" y="4341917"/>
            <a:ext cx="4286250" cy="2409825"/>
          </a:xfrm>
          <a:prstGeom prst="rect">
            <a:avLst/>
          </a:prstGeom>
        </p:spPr>
      </p:pic>
    </p:spTree>
    <p:extLst>
      <p:ext uri="{BB962C8B-B14F-4D97-AF65-F5344CB8AC3E}">
        <p14:creationId xmlns:p14="http://schemas.microsoft.com/office/powerpoint/2010/main" val="123925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and Rescue</a:t>
            </a:r>
          </a:p>
        </p:txBody>
      </p:sp>
      <p:sp>
        <p:nvSpPr>
          <p:cNvPr id="3" name="Text Placeholder 2"/>
          <p:cNvSpPr>
            <a:spLocks noGrp="1"/>
          </p:cNvSpPr>
          <p:nvPr>
            <p:ph type="body" sz="half" idx="2"/>
          </p:nvPr>
        </p:nvSpPr>
        <p:spPr/>
        <p:txBody>
          <a:bodyPr>
            <a:normAutofit fontScale="92500" lnSpcReduction="10000"/>
          </a:bodyPr>
          <a:lstStyle/>
          <a:p>
            <a:r>
              <a:rPr lang="en-US" dirty="0"/>
              <a:t>In mountainous or wildness areas usually already volunteer search-and-rescue teams. Helicopters, horseback, trained dogs. </a:t>
            </a:r>
          </a:p>
          <a:p>
            <a:r>
              <a:rPr lang="en-US" dirty="0"/>
              <a:t>SEARCH TACTICS:</a:t>
            </a:r>
          </a:p>
          <a:p>
            <a:r>
              <a:rPr lang="en-US" dirty="0"/>
              <a:t>Preliminary: where was person last seen? Any wildness experience,? how dressed ? What equipment did they have?</a:t>
            </a:r>
          </a:p>
          <a:p>
            <a:r>
              <a:rPr lang="en-US" dirty="0"/>
              <a:t>Confinement: barricade &amp; string lines, keep lost from wandering from known area, searchers assigned to block roads/trails</a:t>
            </a:r>
          </a:p>
          <a:p>
            <a:r>
              <a:rPr lang="en-US" dirty="0"/>
              <a:t>Detection: “lost person search method”</a:t>
            </a:r>
          </a:p>
          <a:p>
            <a:r>
              <a:rPr lang="en-US" dirty="0"/>
              <a:t>Tracking: dogs, skilled searchers looking at foot prints. </a:t>
            </a:r>
          </a:p>
          <a:p>
            <a:r>
              <a:rPr lang="en-US" dirty="0"/>
              <a:t>Evacuation: found may need treatment for injuries.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4928" y="1264919"/>
            <a:ext cx="2357107" cy="291084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9401" y="4175759"/>
            <a:ext cx="3733850" cy="2451021"/>
          </a:xfrm>
          <a:prstGeom prst="rect">
            <a:avLst/>
          </a:prstGeom>
        </p:spPr>
      </p:pic>
    </p:spTree>
    <p:extLst>
      <p:ext uri="{BB962C8B-B14F-4D97-AF65-F5344CB8AC3E}">
        <p14:creationId xmlns:p14="http://schemas.microsoft.com/office/powerpoint/2010/main" val="344350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An Injured Person Out Of Remote/Rugged Area</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4900" y="1682509"/>
            <a:ext cx="5041067" cy="3330929"/>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970" y="1545283"/>
            <a:ext cx="3901612" cy="4932409"/>
          </a:xfrm>
          <a:prstGeom prst="rect">
            <a:avLst/>
          </a:prstGeom>
        </p:spPr>
      </p:pic>
      <p:sp>
        <p:nvSpPr>
          <p:cNvPr id="7" name="TextBox 6"/>
          <p:cNvSpPr txBox="1"/>
          <p:nvPr/>
        </p:nvSpPr>
        <p:spPr>
          <a:xfrm>
            <a:off x="1104900" y="5338119"/>
            <a:ext cx="4931030" cy="923330"/>
          </a:xfrm>
          <a:prstGeom prst="rect">
            <a:avLst/>
          </a:prstGeom>
          <a:noFill/>
        </p:spPr>
        <p:txBody>
          <a:bodyPr wrap="none" rtlCol="0">
            <a:spAutoFit/>
          </a:bodyPr>
          <a:lstStyle/>
          <a:p>
            <a:r>
              <a:rPr lang="en-US" dirty="0"/>
              <a:t>Buddy carry in interlocking arms if conscious</a:t>
            </a:r>
          </a:p>
          <a:p>
            <a:r>
              <a:rPr lang="en-US" dirty="0"/>
              <a:t>Drag on stretcher</a:t>
            </a:r>
          </a:p>
          <a:p>
            <a:r>
              <a:rPr lang="en-US" dirty="0"/>
              <a:t>Stop every 30-60 minutes for 10 minutes</a:t>
            </a:r>
          </a:p>
        </p:txBody>
      </p:sp>
    </p:spTree>
    <p:extLst>
      <p:ext uri="{BB962C8B-B14F-4D97-AF65-F5344CB8AC3E}">
        <p14:creationId xmlns:p14="http://schemas.microsoft.com/office/powerpoint/2010/main" val="358166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EMERGENCY?</a:t>
            </a:r>
          </a:p>
        </p:txBody>
      </p:sp>
      <p:sp>
        <p:nvSpPr>
          <p:cNvPr id="3" name="Content Placeholder 2"/>
          <p:cNvSpPr>
            <a:spLocks noGrp="1"/>
          </p:cNvSpPr>
          <p:nvPr>
            <p:ph idx="1"/>
          </p:nvPr>
        </p:nvSpPr>
        <p:spPr/>
        <p:txBody>
          <a:bodyPr>
            <a:normAutofit lnSpcReduction="10000"/>
          </a:bodyPr>
          <a:lstStyle/>
          <a:p>
            <a:r>
              <a:rPr lang="en-US" dirty="0"/>
              <a:t>Something unforeseen, unexpected, requiring immediate action</a:t>
            </a:r>
          </a:p>
          <a:p>
            <a:r>
              <a:rPr lang="en-US" dirty="0"/>
              <a:t>Weather</a:t>
            </a:r>
          </a:p>
          <a:p>
            <a:pPr lvl="1"/>
            <a:r>
              <a:rPr lang="en-US" dirty="0"/>
              <a:t>Hurricane</a:t>
            </a:r>
          </a:p>
          <a:p>
            <a:pPr lvl="1"/>
            <a:r>
              <a:rPr lang="en-US" dirty="0"/>
              <a:t>Tornado</a:t>
            </a:r>
          </a:p>
          <a:p>
            <a:pPr lvl="1"/>
            <a:r>
              <a:rPr lang="en-US" dirty="0"/>
              <a:t>Snow storm</a:t>
            </a:r>
          </a:p>
          <a:p>
            <a:pPr lvl="1"/>
            <a:r>
              <a:rPr lang="en-US" dirty="0"/>
              <a:t>Flood</a:t>
            </a:r>
          </a:p>
          <a:p>
            <a:pPr lvl="1"/>
            <a:r>
              <a:rPr lang="en-US" dirty="0"/>
              <a:t>Extreme heat</a:t>
            </a:r>
          </a:p>
          <a:p>
            <a:r>
              <a:rPr lang="en-US" dirty="0"/>
              <a:t>Accidents</a:t>
            </a:r>
          </a:p>
          <a:p>
            <a:pPr lvl="1"/>
            <a:r>
              <a:rPr lang="en-US" dirty="0"/>
              <a:t>Explosion</a:t>
            </a:r>
          </a:p>
          <a:p>
            <a:pPr lvl="1"/>
            <a:r>
              <a:rPr lang="en-US" dirty="0"/>
              <a:t>Fire</a:t>
            </a:r>
          </a:p>
          <a:p>
            <a:pPr lvl="1"/>
            <a:r>
              <a:rPr lang="en-US" dirty="0"/>
              <a:t>Car accident</a:t>
            </a:r>
          </a:p>
          <a:p>
            <a:pPr lvl="1"/>
            <a:r>
              <a:rPr lang="en-US" dirty="0"/>
              <a:t>Hunting accident</a:t>
            </a:r>
          </a:p>
          <a:p>
            <a:pPr lvl="1"/>
            <a:r>
              <a:rPr lang="en-US" dirty="0"/>
              <a:t>Sports accident</a:t>
            </a:r>
          </a:p>
          <a:p>
            <a:pPr lvl="1"/>
            <a:r>
              <a:rPr lang="en-US" dirty="0"/>
              <a:t>Angry man/woman </a:t>
            </a:r>
          </a:p>
          <a:p>
            <a:pPr lvl="1"/>
            <a:r>
              <a:rPr lang="en-US" dirty="0"/>
              <a:t>Hazardous spills</a:t>
            </a:r>
          </a:p>
          <a:p>
            <a:endParaRPr lang="en-US" dirty="0"/>
          </a:p>
        </p:txBody>
      </p:sp>
    </p:spTree>
    <p:extLst>
      <p:ext uri="{BB962C8B-B14F-4D97-AF65-F5344CB8AC3E}">
        <p14:creationId xmlns:p14="http://schemas.microsoft.com/office/powerpoint/2010/main" val="36534039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Incident Management System (NIMS)/Incident Command System (ICS)</a:t>
            </a:r>
          </a:p>
        </p:txBody>
      </p:sp>
      <p:sp>
        <p:nvSpPr>
          <p:cNvPr id="3" name="Text Placeholder 2"/>
          <p:cNvSpPr>
            <a:spLocks noGrp="1"/>
          </p:cNvSpPr>
          <p:nvPr>
            <p:ph type="body" sz="half" idx="2"/>
          </p:nvPr>
        </p:nvSpPr>
        <p:spPr/>
        <p:txBody>
          <a:bodyPr/>
          <a:lstStyle/>
          <a:p>
            <a:r>
              <a:rPr lang="en-US" dirty="0"/>
              <a:t>Provide citizens with routine that can be used by whole community to manage emergency situations</a:t>
            </a:r>
          </a:p>
          <a:p>
            <a:r>
              <a:rPr lang="en-US" dirty="0"/>
              <a:t>Prevent loss of life</a:t>
            </a:r>
          </a:p>
          <a:p>
            <a:r>
              <a:rPr lang="en-US" dirty="0"/>
              <a:t>Reduce property damage</a:t>
            </a:r>
          </a:p>
          <a:p>
            <a:r>
              <a:rPr lang="en-US" dirty="0"/>
              <a:t>Avert harm to the environment</a:t>
            </a:r>
          </a:p>
          <a:p>
            <a:endParaRPr lang="en-US" dirty="0"/>
          </a:p>
          <a:p>
            <a:r>
              <a:rPr lang="en-US" dirty="0"/>
              <a:t>Incident Command Center – Public Information Office </a:t>
            </a:r>
          </a:p>
          <a:p>
            <a:endParaRPr lang="en-US" dirty="0"/>
          </a:p>
          <a:p>
            <a:r>
              <a:rPr lang="en-US" dirty="0"/>
              <a:t>HOW DO SCOUTS HELP:</a:t>
            </a:r>
          </a:p>
          <a:p>
            <a:r>
              <a:rPr lang="en-US" dirty="0"/>
              <a:t>Call, volunteer, clean up, provide supplies, passing out of info</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1975" y="1615962"/>
            <a:ext cx="5445125" cy="4540476"/>
          </a:xfrm>
        </p:spPr>
      </p:pic>
    </p:spTree>
    <p:extLst>
      <p:ext uri="{BB962C8B-B14F-4D97-AF65-F5344CB8AC3E}">
        <p14:creationId xmlns:p14="http://schemas.microsoft.com/office/powerpoint/2010/main" val="381355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 (community emergency response team)</a:t>
            </a:r>
          </a:p>
        </p:txBody>
      </p:sp>
      <p:sp>
        <p:nvSpPr>
          <p:cNvPr id="3" name="Text Placeholder 2"/>
          <p:cNvSpPr>
            <a:spLocks noGrp="1"/>
          </p:cNvSpPr>
          <p:nvPr>
            <p:ph type="body" sz="half" idx="2"/>
          </p:nvPr>
        </p:nvSpPr>
        <p:spPr/>
        <p:txBody>
          <a:bodyPr>
            <a:normAutofit lnSpcReduction="10000"/>
          </a:bodyPr>
          <a:lstStyle/>
          <a:p>
            <a:r>
              <a:rPr lang="en-US" dirty="0"/>
              <a:t>CERT programs educate people about disaster preparedness for hazards that may impact area and train in basic skills –light search/rescue, team organization &amp; disaster medical operation. Use training to then help others; critical support to first responders. </a:t>
            </a:r>
          </a:p>
          <a:p>
            <a:endParaRPr lang="en-US" dirty="0"/>
          </a:p>
          <a:p>
            <a:r>
              <a:rPr lang="en-US" dirty="0"/>
              <a:t>City of Irving </a:t>
            </a:r>
          </a:p>
          <a:p>
            <a:r>
              <a:rPr lang="en-US" dirty="0"/>
              <a:t>-Jason </a:t>
            </a:r>
            <a:r>
              <a:rPr lang="en-US" dirty="0" err="1"/>
              <a:t>Carriere</a:t>
            </a:r>
            <a:r>
              <a:rPr lang="en-US" dirty="0"/>
              <a:t> Emergency </a:t>
            </a:r>
            <a:r>
              <a:rPr lang="en-US" dirty="0" err="1"/>
              <a:t>Mangement</a:t>
            </a:r>
            <a:r>
              <a:rPr lang="en-US" dirty="0"/>
              <a:t> Coordinator</a:t>
            </a:r>
          </a:p>
          <a:p>
            <a:r>
              <a:rPr lang="en-US" dirty="0"/>
              <a:t>-Think/Prepare/Act</a:t>
            </a:r>
          </a:p>
          <a:p>
            <a:r>
              <a:rPr lang="en-US" dirty="0"/>
              <a:t>KnowWhat2Do.com</a:t>
            </a:r>
          </a:p>
          <a:p>
            <a:r>
              <a:rPr lang="en-US" dirty="0"/>
              <a:t>-tornado, airport ,major business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0457" y="1600200"/>
            <a:ext cx="5445125" cy="2841661"/>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0457" y="4441861"/>
            <a:ext cx="5445125" cy="2155106"/>
          </a:xfrm>
          <a:prstGeom prst="rect">
            <a:avLst/>
          </a:prstGeom>
        </p:spPr>
      </p:pic>
    </p:spTree>
    <p:extLst>
      <p:ext uri="{BB962C8B-B14F-4D97-AF65-F5344CB8AC3E}">
        <p14:creationId xmlns:p14="http://schemas.microsoft.com/office/powerpoint/2010/main" val="367998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Crowd and Traffic Control</a:t>
            </a:r>
          </a:p>
        </p:txBody>
      </p:sp>
      <p:sp>
        <p:nvSpPr>
          <p:cNvPr id="3" name="Text Placeholder 2"/>
          <p:cNvSpPr>
            <a:spLocks noGrp="1"/>
          </p:cNvSpPr>
          <p:nvPr>
            <p:ph type="body" sz="half" idx="2"/>
          </p:nvPr>
        </p:nvSpPr>
        <p:spPr/>
        <p:txBody>
          <a:bodyPr/>
          <a:lstStyle/>
          <a:p>
            <a:r>
              <a:rPr lang="en-US" dirty="0"/>
              <a:t>Prepared to do :</a:t>
            </a:r>
          </a:p>
          <a:p>
            <a:pPr marL="285750" indent="-285750">
              <a:buFont typeface="Arial" panose="020B0604020202020204" pitchFamily="34" charset="0"/>
              <a:buChar char="•"/>
            </a:pPr>
            <a:r>
              <a:rPr lang="en-US" dirty="0"/>
              <a:t>Caution tape</a:t>
            </a:r>
          </a:p>
          <a:p>
            <a:pPr marL="285750" indent="-285750">
              <a:buFont typeface="Arial" panose="020B0604020202020204" pitchFamily="34" charset="0"/>
              <a:buChar char="•"/>
            </a:pPr>
            <a:r>
              <a:rPr lang="en-US" dirty="0"/>
              <a:t>Flashlights</a:t>
            </a:r>
          </a:p>
          <a:p>
            <a:pPr marL="285750" indent="-285750">
              <a:buFont typeface="Arial" panose="020B0604020202020204" pitchFamily="34" charset="0"/>
              <a:buChar char="•"/>
            </a:pPr>
            <a:r>
              <a:rPr lang="en-US" dirty="0"/>
              <a:t>Reflective vests</a:t>
            </a:r>
          </a:p>
          <a:p>
            <a:pPr marL="285750" indent="-285750">
              <a:buFont typeface="Arial" panose="020B0604020202020204" pitchFamily="34" charset="0"/>
              <a:buChar char="•"/>
            </a:pPr>
            <a:r>
              <a:rPr lang="en-US" dirty="0"/>
              <a:t>Supervision of office in charge</a:t>
            </a:r>
          </a:p>
          <a:p>
            <a:r>
              <a:rPr lang="en-US" dirty="0"/>
              <a:t>Training needed:</a:t>
            </a:r>
          </a:p>
          <a:p>
            <a:pPr marL="285750" indent="-285750">
              <a:buFont typeface="Arial" panose="020B0604020202020204" pitchFamily="34" charset="0"/>
              <a:buChar char="•"/>
            </a:pPr>
            <a:r>
              <a:rPr lang="en-US" dirty="0"/>
              <a:t>Crowd behavior</a:t>
            </a:r>
          </a:p>
          <a:p>
            <a:pPr marL="285750" indent="-285750">
              <a:buFont typeface="Arial" panose="020B0604020202020204" pitchFamily="34" charset="0"/>
              <a:buChar char="•"/>
            </a:pPr>
            <a:r>
              <a:rPr lang="en-US" dirty="0"/>
              <a:t>Traffic safety</a:t>
            </a:r>
          </a:p>
          <a:p>
            <a:r>
              <a:rPr lang="en-US" dirty="0"/>
              <a:t>Safety Precautions:</a:t>
            </a:r>
          </a:p>
          <a:p>
            <a:pPr marL="285750" indent="-285750">
              <a:buFont typeface="Arial" panose="020B0604020202020204" pitchFamily="34" charset="0"/>
              <a:buChar char="•"/>
            </a:pPr>
            <a:r>
              <a:rPr lang="en-US" dirty="0"/>
              <a:t>Supervision is necessary</a:t>
            </a:r>
          </a:p>
          <a:p>
            <a:pPr marL="285750" indent="-285750">
              <a:buFont typeface="Arial" panose="020B0604020202020204" pitchFamily="34" charset="0"/>
              <a:buChar char="•"/>
            </a:pPr>
            <a:r>
              <a:rPr lang="en-US" dirty="0"/>
              <a:t>Leave if situation gets dangerous</a:t>
            </a:r>
          </a:p>
        </p:txBody>
      </p:sp>
      <p:pic>
        <p:nvPicPr>
          <p:cNvPr id="6" name="Content Placeholder 5">
            <a:extLst>
              <a:ext uri="{FF2B5EF4-FFF2-40B4-BE49-F238E27FC236}">
                <a16:creationId xmlns:a16="http://schemas.microsoft.com/office/drawing/2014/main" id="{64156D22-31A4-41B1-AC75-6EFC9B9977B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07447" y="1789042"/>
            <a:ext cx="4127491" cy="2504661"/>
          </a:xfrm>
        </p:spPr>
      </p:pic>
      <p:pic>
        <p:nvPicPr>
          <p:cNvPr id="8" name="Picture 7">
            <a:extLst>
              <a:ext uri="{FF2B5EF4-FFF2-40B4-BE49-F238E27FC236}">
                <a16:creationId xmlns:a16="http://schemas.microsoft.com/office/drawing/2014/main" id="{719B7409-1ED6-4A2E-8C11-F5F89B688C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5841" y="1789043"/>
            <a:ext cx="2815186" cy="3518108"/>
          </a:xfrm>
          <a:prstGeom prst="rect">
            <a:avLst/>
          </a:prstGeom>
        </p:spPr>
      </p:pic>
    </p:spTree>
    <p:extLst>
      <p:ext uri="{BB962C8B-B14F-4D97-AF65-F5344CB8AC3E}">
        <p14:creationId xmlns:p14="http://schemas.microsoft.com/office/powerpoint/2010/main" val="63056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Messenger Service And Communication</a:t>
            </a:r>
          </a:p>
        </p:txBody>
      </p:sp>
      <p:sp>
        <p:nvSpPr>
          <p:cNvPr id="3" name="Text Placeholder 2"/>
          <p:cNvSpPr>
            <a:spLocks noGrp="1"/>
          </p:cNvSpPr>
          <p:nvPr>
            <p:ph type="body" sz="half" idx="2"/>
          </p:nvPr>
        </p:nvSpPr>
        <p:spPr/>
        <p:txBody>
          <a:bodyPr>
            <a:normAutofit fontScale="85000" lnSpcReduction="10000"/>
          </a:bodyPr>
          <a:lstStyle/>
          <a:p>
            <a:r>
              <a:rPr lang="en-US" dirty="0"/>
              <a:t>Prepared to do:</a:t>
            </a:r>
          </a:p>
          <a:p>
            <a:pPr marL="285750" indent="-285750">
              <a:buFont typeface="Arial" panose="020B0604020202020204" pitchFamily="34" charset="0"/>
              <a:buChar char="•"/>
            </a:pPr>
            <a:r>
              <a:rPr lang="en-US" dirty="0"/>
              <a:t>Map area and assign sections</a:t>
            </a:r>
          </a:p>
          <a:p>
            <a:pPr marL="285750" indent="-285750">
              <a:buFont typeface="Arial" panose="020B0604020202020204" pitchFamily="34" charset="0"/>
              <a:buChar char="•"/>
            </a:pPr>
            <a:r>
              <a:rPr lang="en-US" dirty="0"/>
              <a:t>Know your area</a:t>
            </a:r>
          </a:p>
          <a:p>
            <a:pPr marL="285750" indent="-285750">
              <a:buFont typeface="Arial" panose="020B0604020202020204" pitchFamily="34" charset="0"/>
              <a:buChar char="•"/>
            </a:pPr>
            <a:r>
              <a:rPr lang="en-US" dirty="0"/>
              <a:t>Ham radio, tactical communication, </a:t>
            </a:r>
            <a:r>
              <a:rPr lang="en-US" dirty="0" err="1"/>
              <a:t>signalling</a:t>
            </a:r>
            <a:r>
              <a:rPr lang="en-US" dirty="0"/>
              <a:t> </a:t>
            </a:r>
          </a:p>
          <a:p>
            <a:pPr marL="285750" indent="-285750">
              <a:buFont typeface="Arial" panose="020B0604020202020204" pitchFamily="34" charset="0"/>
              <a:buChar char="•"/>
            </a:pPr>
            <a:r>
              <a:rPr lang="en-US" dirty="0"/>
              <a:t>Carry personal ID, list of critical numbers, cell phone, flashlight, first aid kit, pencil/</a:t>
            </a:r>
            <a:r>
              <a:rPr lang="en-US" dirty="0" err="1"/>
              <a:t>paper,map</a:t>
            </a:r>
            <a:r>
              <a:rPr lang="en-US" dirty="0"/>
              <a:t>, bike tool kit, money</a:t>
            </a:r>
          </a:p>
          <a:p>
            <a:r>
              <a:rPr lang="en-US" dirty="0"/>
              <a:t>Training needed:</a:t>
            </a:r>
          </a:p>
          <a:p>
            <a:pPr marL="285750" indent="-285750">
              <a:buFont typeface="Arial" panose="020B0604020202020204" pitchFamily="34" charset="0"/>
              <a:buChar char="•"/>
            </a:pPr>
            <a:r>
              <a:rPr lang="en-US" dirty="0"/>
              <a:t>Bike safety</a:t>
            </a:r>
          </a:p>
          <a:p>
            <a:pPr marL="285750" indent="-285750">
              <a:buFont typeface="Arial" panose="020B0604020202020204" pitchFamily="34" charset="0"/>
              <a:buChar char="•"/>
            </a:pPr>
            <a:r>
              <a:rPr lang="en-US" dirty="0"/>
              <a:t>Brief messages</a:t>
            </a:r>
          </a:p>
          <a:p>
            <a:pPr marL="285750" indent="-285750">
              <a:buFont typeface="Arial" panose="020B0604020202020204" pitchFamily="34" charset="0"/>
              <a:buChar char="•"/>
            </a:pPr>
            <a:r>
              <a:rPr lang="en-US" dirty="0"/>
              <a:t>Radio/telephone etiquette</a:t>
            </a:r>
          </a:p>
          <a:p>
            <a:r>
              <a:rPr lang="en-US" dirty="0"/>
              <a:t>Safety Precautions</a:t>
            </a:r>
          </a:p>
          <a:p>
            <a:pPr marL="285750" indent="-285750">
              <a:buFont typeface="Arial" panose="020B0604020202020204" pitchFamily="34" charset="0"/>
              <a:buChar char="•"/>
            </a:pPr>
            <a:r>
              <a:rPr lang="en-US" dirty="0"/>
              <a:t>Bike safety</a:t>
            </a:r>
          </a:p>
          <a:p>
            <a:pPr marL="285750" indent="-285750">
              <a:buFont typeface="Arial" panose="020B0604020202020204" pitchFamily="34" charset="0"/>
              <a:buChar char="•"/>
            </a:pPr>
            <a:r>
              <a:rPr lang="en-US" dirty="0"/>
              <a:t>Traffic safety</a:t>
            </a:r>
          </a:p>
        </p:txBody>
      </p:sp>
      <p:pic>
        <p:nvPicPr>
          <p:cNvPr id="6" name="Content Placeholder 5">
            <a:extLst>
              <a:ext uri="{FF2B5EF4-FFF2-40B4-BE49-F238E27FC236}">
                <a16:creationId xmlns:a16="http://schemas.microsoft.com/office/drawing/2014/main" id="{2477AD85-13E9-411F-A55A-B31CBA59AF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0201" y="1600199"/>
            <a:ext cx="4033156" cy="2928641"/>
          </a:xfrm>
        </p:spPr>
      </p:pic>
      <p:pic>
        <p:nvPicPr>
          <p:cNvPr id="8" name="Picture 7">
            <a:extLst>
              <a:ext uri="{FF2B5EF4-FFF2-40B4-BE49-F238E27FC236}">
                <a16:creationId xmlns:a16="http://schemas.microsoft.com/office/drawing/2014/main" id="{8E4AAE26-7BA7-4784-BC7D-80E752C08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201" y="4155895"/>
            <a:ext cx="4582204" cy="2625905"/>
          </a:xfrm>
          <a:prstGeom prst="rect">
            <a:avLst/>
          </a:prstGeom>
        </p:spPr>
      </p:pic>
    </p:spTree>
    <p:extLst>
      <p:ext uri="{BB962C8B-B14F-4D97-AF65-F5344CB8AC3E}">
        <p14:creationId xmlns:p14="http://schemas.microsoft.com/office/powerpoint/2010/main" val="266510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And Distribution Services</a:t>
            </a:r>
          </a:p>
        </p:txBody>
      </p:sp>
      <p:sp>
        <p:nvSpPr>
          <p:cNvPr id="3" name="Text Placeholder 2"/>
          <p:cNvSpPr>
            <a:spLocks noGrp="1"/>
          </p:cNvSpPr>
          <p:nvPr>
            <p:ph type="body" sz="half" idx="2"/>
          </p:nvPr>
        </p:nvSpPr>
        <p:spPr/>
        <p:txBody>
          <a:bodyPr/>
          <a:lstStyle/>
          <a:p>
            <a:r>
              <a:rPr lang="en-US" dirty="0"/>
              <a:t>Prepared to do:</a:t>
            </a:r>
          </a:p>
          <a:p>
            <a:pPr marL="285750" indent="-285750">
              <a:buFont typeface="Arial" panose="020B0604020202020204" pitchFamily="34" charset="0"/>
              <a:buChar char="•"/>
            </a:pPr>
            <a:r>
              <a:rPr lang="en-US" dirty="0"/>
              <a:t>Maps</a:t>
            </a:r>
          </a:p>
          <a:p>
            <a:pPr marL="285750" indent="-285750">
              <a:buFont typeface="Arial" panose="020B0604020202020204" pitchFamily="34" charset="0"/>
              <a:buChar char="•"/>
            </a:pPr>
            <a:r>
              <a:rPr lang="en-US" dirty="0"/>
              <a:t>Distribution &amp; collection locations usually set up at church, fire station, school or public building</a:t>
            </a:r>
          </a:p>
          <a:p>
            <a:r>
              <a:rPr lang="en-US" dirty="0"/>
              <a:t>Training needed:</a:t>
            </a:r>
          </a:p>
          <a:p>
            <a:pPr marL="285750" indent="-285750">
              <a:buFont typeface="Arial" panose="020B0604020202020204" pitchFamily="34" charset="0"/>
              <a:buChar char="•"/>
            </a:pPr>
            <a:r>
              <a:rPr lang="en-US" dirty="0"/>
              <a:t>Food collection (scouting for food)</a:t>
            </a:r>
          </a:p>
          <a:p>
            <a:r>
              <a:rPr lang="en-US" dirty="0"/>
              <a:t>Safety precautions:</a:t>
            </a:r>
          </a:p>
          <a:p>
            <a:pPr marL="285750" indent="-285750">
              <a:buFont typeface="Arial" panose="020B0604020202020204" pitchFamily="34" charset="0"/>
              <a:buChar char="•"/>
            </a:pPr>
            <a:r>
              <a:rPr lang="en-US" dirty="0"/>
              <a:t>Crowd control </a:t>
            </a:r>
          </a:p>
        </p:txBody>
      </p:sp>
      <p:pic>
        <p:nvPicPr>
          <p:cNvPr id="6" name="Content Placeholder 5">
            <a:extLst>
              <a:ext uri="{FF2B5EF4-FFF2-40B4-BE49-F238E27FC236}">
                <a16:creationId xmlns:a16="http://schemas.microsoft.com/office/drawing/2014/main" id="{74AA0BA9-D008-4B26-B0FF-393CE2DD5B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1975" y="2078454"/>
            <a:ext cx="5445125" cy="3615492"/>
          </a:xfrm>
        </p:spPr>
      </p:pic>
    </p:spTree>
    <p:extLst>
      <p:ext uri="{BB962C8B-B14F-4D97-AF65-F5344CB8AC3E}">
        <p14:creationId xmlns:p14="http://schemas.microsoft.com/office/powerpoint/2010/main" val="373836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Feeding, Shelter </a:t>
            </a:r>
            <a:r>
              <a:rPr lang="en-US"/>
              <a:t>and Sanitation</a:t>
            </a:r>
          </a:p>
        </p:txBody>
      </p:sp>
      <p:sp>
        <p:nvSpPr>
          <p:cNvPr id="3" name="Text Placeholder 2"/>
          <p:cNvSpPr>
            <a:spLocks noGrp="1"/>
          </p:cNvSpPr>
          <p:nvPr>
            <p:ph type="body" sz="half" idx="2"/>
          </p:nvPr>
        </p:nvSpPr>
        <p:spPr/>
        <p:txBody>
          <a:bodyPr/>
          <a:lstStyle/>
          <a:p>
            <a:r>
              <a:rPr lang="en-US" dirty="0"/>
              <a:t>Prepared to do:</a:t>
            </a:r>
          </a:p>
          <a:p>
            <a:pPr marL="285750" indent="-285750">
              <a:buFont typeface="Arial" panose="020B0604020202020204" pitchFamily="34" charset="0"/>
              <a:buChar char="•"/>
            </a:pPr>
            <a:r>
              <a:rPr lang="en-US" dirty="0"/>
              <a:t>Cooking equipment</a:t>
            </a:r>
          </a:p>
          <a:p>
            <a:pPr marL="285750" indent="-285750">
              <a:buFont typeface="Arial" panose="020B0604020202020204" pitchFamily="34" charset="0"/>
              <a:buChar char="•"/>
            </a:pPr>
            <a:r>
              <a:rPr lang="en-US" dirty="0"/>
              <a:t>Latrine equipment</a:t>
            </a:r>
          </a:p>
          <a:p>
            <a:pPr marL="285750" indent="-285750">
              <a:buFont typeface="Arial" panose="020B0604020202020204" pitchFamily="34" charset="0"/>
              <a:buChar char="•"/>
            </a:pPr>
            <a:r>
              <a:rPr lang="en-US" dirty="0"/>
              <a:t>Tents</a:t>
            </a:r>
          </a:p>
          <a:p>
            <a:pPr marL="285750" indent="-285750">
              <a:buFont typeface="Arial" panose="020B0604020202020204" pitchFamily="34" charset="0"/>
              <a:buChar char="•"/>
            </a:pPr>
            <a:r>
              <a:rPr lang="en-US" dirty="0"/>
              <a:t>Boil water, cooking can, fire started, trench shovels, twine/rope to mark serving areas</a:t>
            </a:r>
          </a:p>
          <a:p>
            <a:r>
              <a:rPr lang="en-US" dirty="0"/>
              <a:t>Training needed:</a:t>
            </a:r>
          </a:p>
          <a:p>
            <a:pPr marL="285750" indent="-285750">
              <a:buFont typeface="Arial" panose="020B0604020202020204" pitchFamily="34" charset="0"/>
              <a:buChar char="•"/>
            </a:pPr>
            <a:r>
              <a:rPr lang="en-US" dirty="0"/>
              <a:t>Cooking knowledge</a:t>
            </a:r>
          </a:p>
          <a:p>
            <a:pPr marL="285750" indent="-285750">
              <a:buFont typeface="Arial" panose="020B0604020202020204" pitchFamily="34" charset="0"/>
              <a:buChar char="•"/>
            </a:pPr>
            <a:r>
              <a:rPr lang="en-US" dirty="0"/>
              <a:t>How to set up tents</a:t>
            </a:r>
          </a:p>
          <a:p>
            <a:r>
              <a:rPr lang="en-US" dirty="0"/>
              <a:t>Safety precautions:</a:t>
            </a:r>
          </a:p>
          <a:p>
            <a:pPr marL="285750" indent="-285750">
              <a:buFont typeface="Arial" panose="020B0604020202020204" pitchFamily="34" charset="0"/>
              <a:buChar char="•"/>
            </a:pPr>
            <a:r>
              <a:rPr lang="en-US" dirty="0"/>
              <a:t>Crowd control </a:t>
            </a:r>
          </a:p>
        </p:txBody>
      </p:sp>
      <p:pic>
        <p:nvPicPr>
          <p:cNvPr id="6" name="Content Placeholder 5">
            <a:extLst>
              <a:ext uri="{FF2B5EF4-FFF2-40B4-BE49-F238E27FC236}">
                <a16:creationId xmlns:a16="http://schemas.microsoft.com/office/drawing/2014/main" id="{8DE34439-F2F7-4ACD-AA47-EB7663FD33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8537" y="1600200"/>
            <a:ext cx="4572000" cy="4572000"/>
          </a:xfrm>
        </p:spPr>
      </p:pic>
    </p:spTree>
    <p:extLst>
      <p:ext uri="{BB962C8B-B14F-4D97-AF65-F5344CB8AC3E}">
        <p14:creationId xmlns:p14="http://schemas.microsoft.com/office/powerpoint/2010/main" val="272208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Home Safety Checklists</a:t>
            </a:r>
          </a:p>
        </p:txBody>
      </p:sp>
      <p:sp>
        <p:nvSpPr>
          <p:cNvPr id="3" name="Text Placeholder 2"/>
          <p:cNvSpPr>
            <a:spLocks noGrp="1"/>
          </p:cNvSpPr>
          <p:nvPr>
            <p:ph type="body" sz="half" idx="2"/>
          </p:nvPr>
        </p:nvSpPr>
        <p:spPr>
          <a:xfrm>
            <a:off x="6095241" y="1752600"/>
            <a:ext cx="4384548" cy="4572000"/>
          </a:xfrm>
        </p:spPr>
        <p:txBody>
          <a:bodyPr>
            <a:normAutofit fontScale="85000" lnSpcReduction="20000"/>
          </a:bodyPr>
          <a:lstStyle/>
          <a:p>
            <a:r>
              <a:rPr lang="en-US" b="1" dirty="0"/>
              <a:t>Kitchen</a:t>
            </a:r>
            <a:endParaRPr lang="en-US" dirty="0"/>
          </a:p>
          <a:p>
            <a:pPr marL="285750" indent="-285750">
              <a:buFont typeface="Arial" panose="020B0604020202020204" pitchFamily="34" charset="0"/>
              <a:buChar char="•"/>
            </a:pPr>
            <a:r>
              <a:rPr lang="en-US" dirty="0"/>
              <a:t>Matches are kept where children cannot get them</a:t>
            </a:r>
          </a:p>
          <a:p>
            <a:pPr marL="285750" indent="-285750">
              <a:buFont typeface="Arial" panose="020B0604020202020204" pitchFamily="34" charset="0"/>
              <a:buChar char="•"/>
            </a:pPr>
            <a:r>
              <a:rPr lang="en-US" dirty="0"/>
              <a:t>Emergency numbers are posted next to the telephone, including 911 and poison control </a:t>
            </a:r>
          </a:p>
          <a:p>
            <a:pPr marL="285750" indent="-285750">
              <a:buFont typeface="Arial" panose="020B0604020202020204" pitchFamily="34" charset="0"/>
              <a:buChar char="•"/>
            </a:pPr>
            <a:r>
              <a:rPr lang="en-US" dirty="0"/>
              <a:t>Knives &amp; sharp instruments are kept in knife drawers or holder</a:t>
            </a:r>
          </a:p>
          <a:p>
            <a:pPr marL="285750" indent="-285750">
              <a:buFont typeface="Arial" panose="020B0604020202020204" pitchFamily="34" charset="0"/>
              <a:buChar char="•"/>
            </a:pPr>
            <a:r>
              <a:rPr lang="en-US" dirty="0"/>
              <a:t>Can openers don’t leave sharp edges on cans</a:t>
            </a:r>
          </a:p>
          <a:p>
            <a:pPr marL="285750" indent="-285750">
              <a:buFont typeface="Arial" panose="020B0604020202020204" pitchFamily="34" charset="0"/>
              <a:buChar char="•"/>
            </a:pPr>
            <a:r>
              <a:rPr lang="en-US" dirty="0"/>
              <a:t>Disinfectants &amp; cleaning products are out of reach of children</a:t>
            </a:r>
          </a:p>
          <a:p>
            <a:pPr marL="285750" indent="-285750">
              <a:buFont typeface="Arial" panose="020B0604020202020204" pitchFamily="34" charset="0"/>
              <a:buChar char="•"/>
            </a:pPr>
            <a:r>
              <a:rPr lang="en-US" dirty="0"/>
              <a:t>Pan handles are turned away from stove edges</a:t>
            </a:r>
          </a:p>
          <a:p>
            <a:pPr marL="285750" indent="-285750">
              <a:buFont typeface="Arial" panose="020B0604020202020204" pitchFamily="34" charset="0"/>
              <a:buChar char="•"/>
            </a:pPr>
            <a:r>
              <a:rPr lang="en-US" dirty="0"/>
              <a:t>Spilled grease, water or bits of foods are wiped up </a:t>
            </a:r>
            <a:r>
              <a:rPr lang="en-US" dirty="0" err="1"/>
              <a:t>immediatiely</a:t>
            </a:r>
            <a:endParaRPr lang="en-US" dirty="0"/>
          </a:p>
          <a:p>
            <a:pPr marL="285750" indent="-285750">
              <a:buFont typeface="Arial" panose="020B0604020202020204" pitchFamily="34" charset="0"/>
              <a:buChar char="•"/>
            </a:pPr>
            <a:r>
              <a:rPr lang="en-US" dirty="0"/>
              <a:t>Pot holders are located near the stove, within easy reach</a:t>
            </a:r>
          </a:p>
          <a:p>
            <a:pPr marL="285750" indent="-285750">
              <a:buFont typeface="Arial" panose="020B0604020202020204" pitchFamily="34" charset="0"/>
              <a:buChar char="•"/>
            </a:pPr>
            <a:r>
              <a:rPr lang="en-US" dirty="0"/>
              <a:t>A dry chemical fire extinguisher is mounted near the stove</a:t>
            </a:r>
          </a:p>
        </p:txBody>
      </p:sp>
      <p:sp>
        <p:nvSpPr>
          <p:cNvPr id="5" name="Text Placeholder 2"/>
          <p:cNvSpPr txBox="1">
            <a:spLocks/>
          </p:cNvSpPr>
          <p:nvPr/>
        </p:nvSpPr>
        <p:spPr>
          <a:xfrm>
            <a:off x="1257300" y="1752600"/>
            <a:ext cx="4384548" cy="4572000"/>
          </a:xfrm>
          <a:prstGeom prst="rect">
            <a:avLst/>
          </a:prstGeom>
        </p:spPr>
        <p:txBody>
          <a:bodyPr vert="horz" lIns="0" tIns="45720" rIns="0" bIns="45720" rtlCol="0">
            <a:normAutofit lnSpcReduction="10000"/>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en-US" b="1"/>
              <a:t>Stairways, halls and outdoor steps</a:t>
            </a:r>
            <a:endParaRPr lang="en-US"/>
          </a:p>
          <a:p>
            <a:pPr marL="285750" indent="-285750">
              <a:buFont typeface="Arial" panose="020B0604020202020204" pitchFamily="34" charset="0"/>
              <a:buChar char="•"/>
            </a:pPr>
            <a:r>
              <a:rPr lang="en-US"/>
              <a:t>stairways with3 or more steps have a strong handrail and slip resistant finish</a:t>
            </a:r>
          </a:p>
          <a:p>
            <a:pPr marL="285750" indent="-285750">
              <a:buFont typeface="Arial" panose="020B0604020202020204" pitchFamily="34" charset="0"/>
              <a:buChar char="•"/>
            </a:pPr>
            <a:r>
              <a:rPr lang="en-US"/>
              <a:t>Stairways &amp; halls are kept free from boxes, toys, shoes, brooms, tools and other tripping hazards</a:t>
            </a:r>
          </a:p>
          <a:p>
            <a:pPr marL="285750" indent="-285750">
              <a:buFont typeface="Arial" panose="020B0604020202020204" pitchFamily="34" charset="0"/>
              <a:buChar char="•"/>
            </a:pPr>
            <a:r>
              <a:rPr lang="en-US"/>
              <a:t>Gates at top &amp; bottom of stairs prevent children from falling</a:t>
            </a:r>
          </a:p>
          <a:p>
            <a:pPr marL="285750" indent="-285750">
              <a:buFont typeface="Arial" panose="020B0604020202020204" pitchFamily="34" charset="0"/>
              <a:buChar char="•"/>
            </a:pPr>
            <a:r>
              <a:rPr lang="en-US"/>
              <a:t>The head &amp; foot of stairs have no small or loose rugs</a:t>
            </a:r>
          </a:p>
          <a:p>
            <a:pPr marL="285750" indent="-285750">
              <a:buFont typeface="Arial" panose="020B0604020202020204" pitchFamily="34" charset="0"/>
              <a:buChar char="•"/>
            </a:pPr>
            <a:r>
              <a:rPr lang="en-US"/>
              <a:t>Stair carpeting or covering is fastened securely</a:t>
            </a:r>
          </a:p>
          <a:p>
            <a:pPr marL="285750" indent="-285750">
              <a:buFont typeface="Arial" panose="020B0604020202020204" pitchFamily="34" charset="0"/>
              <a:buChar char="•"/>
            </a:pPr>
            <a:r>
              <a:rPr lang="en-US"/>
              <a:t>Stairways &amp; halls have good lighting, controllable at each end </a:t>
            </a:r>
            <a:endParaRPr lang="en-US" dirty="0"/>
          </a:p>
        </p:txBody>
      </p:sp>
    </p:spTree>
    <p:extLst>
      <p:ext uri="{BB962C8B-B14F-4D97-AF65-F5344CB8AC3E}">
        <p14:creationId xmlns:p14="http://schemas.microsoft.com/office/powerpoint/2010/main" val="412769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Home Safety Checklists</a:t>
            </a:r>
          </a:p>
        </p:txBody>
      </p:sp>
      <p:sp>
        <p:nvSpPr>
          <p:cNvPr id="3" name="Text Placeholder 2"/>
          <p:cNvSpPr>
            <a:spLocks noGrp="1"/>
          </p:cNvSpPr>
          <p:nvPr>
            <p:ph type="body" sz="half" idx="2"/>
          </p:nvPr>
        </p:nvSpPr>
        <p:spPr/>
        <p:txBody>
          <a:bodyPr>
            <a:normAutofit lnSpcReduction="10000"/>
          </a:bodyPr>
          <a:lstStyle/>
          <a:p>
            <a:r>
              <a:rPr lang="en-US" b="1" dirty="0"/>
              <a:t>Attic and Basement</a:t>
            </a:r>
          </a:p>
          <a:p>
            <a:pPr marL="285750" indent="-285750">
              <a:buFont typeface="Arial" panose="020B0604020202020204" pitchFamily="34" charset="0"/>
              <a:buChar char="•"/>
            </a:pPr>
            <a:r>
              <a:rPr lang="en-US" dirty="0"/>
              <a:t>Ladder is strong, solid and sturdily constructed</a:t>
            </a:r>
          </a:p>
          <a:p>
            <a:pPr marL="285750" indent="-285750">
              <a:buFont typeface="Arial" panose="020B0604020202020204" pitchFamily="34" charset="0"/>
              <a:buChar char="•"/>
            </a:pPr>
            <a:r>
              <a:rPr lang="en-US" dirty="0"/>
              <a:t>Stairway is sturdy and well lighted</a:t>
            </a:r>
          </a:p>
          <a:p>
            <a:pPr marL="285750" indent="-285750">
              <a:buFont typeface="Arial" panose="020B0604020202020204" pitchFamily="34" charset="0"/>
              <a:buChar char="•"/>
            </a:pPr>
            <a:r>
              <a:rPr lang="en-US" dirty="0"/>
              <a:t>Children keeps skates and play gear in a specific place</a:t>
            </a:r>
          </a:p>
          <a:p>
            <a:pPr marL="285750" indent="-285750">
              <a:buFont typeface="Arial" panose="020B0604020202020204" pitchFamily="34" charset="0"/>
              <a:buChar char="•"/>
            </a:pPr>
            <a:r>
              <a:rPr lang="en-US" dirty="0"/>
              <a:t>Walls and beams are free from protruding nails</a:t>
            </a:r>
          </a:p>
          <a:p>
            <a:pPr marL="285750" indent="-285750">
              <a:buFont typeface="Arial" panose="020B0604020202020204" pitchFamily="34" charset="0"/>
              <a:buChar char="•"/>
            </a:pPr>
            <a:r>
              <a:rPr lang="en-US" dirty="0"/>
              <a:t>Fuses or circuit breakers are the proper size</a:t>
            </a:r>
          </a:p>
          <a:p>
            <a:pPr marL="285750" indent="-285750">
              <a:buFont typeface="Arial" panose="020B0604020202020204" pitchFamily="34" charset="0"/>
              <a:buChar char="•"/>
            </a:pPr>
            <a:r>
              <a:rPr lang="en-US" dirty="0"/>
              <a:t>Rubbish &amp; flammable materials are in covered metal cans</a:t>
            </a:r>
          </a:p>
          <a:p>
            <a:pPr marL="285750" indent="-285750">
              <a:buFont typeface="Arial" panose="020B0604020202020204" pitchFamily="34" charset="0"/>
              <a:buChar char="•"/>
            </a:pPr>
            <a:r>
              <a:rPr lang="en-US" dirty="0"/>
              <a:t>Wastepaper is kept away from furnace and stairs  </a:t>
            </a:r>
          </a:p>
        </p:txBody>
      </p:sp>
      <p:sp>
        <p:nvSpPr>
          <p:cNvPr id="4" name="Content Placeholder 3"/>
          <p:cNvSpPr>
            <a:spLocks noGrp="1"/>
          </p:cNvSpPr>
          <p:nvPr>
            <p:ph idx="1"/>
          </p:nvPr>
        </p:nvSpPr>
        <p:spPr/>
        <p:txBody>
          <a:bodyPr>
            <a:normAutofit fontScale="77500" lnSpcReduction="20000"/>
          </a:bodyPr>
          <a:lstStyle/>
          <a:p>
            <a:r>
              <a:rPr lang="en-US" b="1" dirty="0"/>
              <a:t>Living Room and Dining Room</a:t>
            </a:r>
            <a:endParaRPr lang="en-US" dirty="0"/>
          </a:p>
          <a:p>
            <a:r>
              <a:rPr lang="en-US" dirty="0"/>
              <a:t>Furniture is placed to allow easy passage in an emergency</a:t>
            </a:r>
          </a:p>
          <a:p>
            <a:r>
              <a:rPr lang="en-US" dirty="0"/>
              <a:t>Before bedtime, furniture placement is checked for orderliness</a:t>
            </a:r>
          </a:p>
          <a:p>
            <a:r>
              <a:rPr lang="en-US" dirty="0"/>
              <a:t>Furniture and woodwork solid, in good repair, and free from splinters and rough spots</a:t>
            </a:r>
          </a:p>
          <a:p>
            <a:r>
              <a:rPr lang="en-US" dirty="0"/>
              <a:t>Fireplace screen fits snugly</a:t>
            </a:r>
          </a:p>
          <a:p>
            <a:r>
              <a:rPr lang="en-US" dirty="0"/>
              <a:t>Rugs are fastened or laid on non slip pads</a:t>
            </a:r>
          </a:p>
          <a:p>
            <a:r>
              <a:rPr lang="en-US" dirty="0"/>
              <a:t>Rugs are kept from curling at their edges</a:t>
            </a:r>
          </a:p>
          <a:p>
            <a:r>
              <a:rPr lang="en-US" dirty="0"/>
              <a:t>Wax on floors is thoroughly buffed</a:t>
            </a:r>
          </a:p>
          <a:p>
            <a:r>
              <a:rPr lang="en-US" dirty="0"/>
              <a:t>Fire in fireplace is extinguished at bedtime</a:t>
            </a:r>
          </a:p>
          <a:p>
            <a:r>
              <a:rPr lang="en-US" dirty="0"/>
              <a:t>Candles are in stable holders and fully extinguished after use, before bedtime or before leaving home</a:t>
            </a:r>
          </a:p>
          <a:p>
            <a:endParaRPr lang="en-US" dirty="0"/>
          </a:p>
          <a:p>
            <a:endParaRPr lang="en-US" dirty="0"/>
          </a:p>
        </p:txBody>
      </p:sp>
    </p:spTree>
    <p:extLst>
      <p:ext uri="{BB962C8B-B14F-4D97-AF65-F5344CB8AC3E}">
        <p14:creationId xmlns:p14="http://schemas.microsoft.com/office/powerpoint/2010/main" val="346434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Home Safety Checklists</a:t>
            </a:r>
          </a:p>
        </p:txBody>
      </p:sp>
      <p:sp>
        <p:nvSpPr>
          <p:cNvPr id="3" name="Text Placeholder 2"/>
          <p:cNvSpPr>
            <a:spLocks noGrp="1"/>
          </p:cNvSpPr>
          <p:nvPr>
            <p:ph type="body" sz="half" idx="2"/>
          </p:nvPr>
        </p:nvSpPr>
        <p:spPr/>
        <p:txBody>
          <a:bodyPr/>
          <a:lstStyle/>
          <a:p>
            <a:r>
              <a:rPr lang="en-US" b="1" dirty="0"/>
              <a:t>Bathroom</a:t>
            </a:r>
            <a:endParaRPr lang="en-US" dirty="0"/>
          </a:p>
          <a:p>
            <a:pPr marL="285750" indent="-285750">
              <a:buFont typeface="Arial" panose="020B0604020202020204" pitchFamily="34" charset="0"/>
              <a:buChar char="•"/>
            </a:pPr>
            <a:r>
              <a:rPr lang="en-US" dirty="0"/>
              <a:t>Tub and shower are equipped with strong handholds</a:t>
            </a:r>
          </a:p>
          <a:p>
            <a:pPr marL="285750" indent="-285750">
              <a:buFont typeface="Arial" panose="020B0604020202020204" pitchFamily="34" charset="0"/>
              <a:buChar char="•"/>
            </a:pPr>
            <a:r>
              <a:rPr lang="en-US" dirty="0"/>
              <a:t>Tub floor has non-slip surface</a:t>
            </a:r>
          </a:p>
          <a:p>
            <a:pPr marL="285750" indent="-285750">
              <a:buFont typeface="Arial" panose="020B0604020202020204" pitchFamily="34" charset="0"/>
              <a:buChar char="•"/>
            </a:pPr>
            <a:r>
              <a:rPr lang="en-US" dirty="0"/>
              <a:t>Poisons and dangerous chemicals are marked, sealed shut in original containers, and out of reach of children</a:t>
            </a:r>
          </a:p>
          <a:p>
            <a:pPr marL="285750" indent="-285750">
              <a:buFont typeface="Arial" panose="020B0604020202020204" pitchFamily="34" charset="0"/>
              <a:buChar char="•"/>
            </a:pPr>
            <a:r>
              <a:rPr lang="en-US" dirty="0"/>
              <a:t>Medicines are out of reach of children in childproof containers. </a:t>
            </a:r>
          </a:p>
          <a:p>
            <a:pPr marL="285750" indent="-285750">
              <a:buFont typeface="Arial" panose="020B0604020202020204" pitchFamily="34" charset="0"/>
              <a:buChar char="•"/>
            </a:pPr>
            <a:r>
              <a:rPr lang="en-US" dirty="0"/>
              <a:t>No one takes medicine in the dark</a:t>
            </a:r>
          </a:p>
        </p:txBody>
      </p:sp>
      <p:sp>
        <p:nvSpPr>
          <p:cNvPr id="4" name="Content Placeholder 3"/>
          <p:cNvSpPr>
            <a:spLocks noGrp="1"/>
          </p:cNvSpPr>
          <p:nvPr>
            <p:ph idx="1"/>
          </p:nvPr>
        </p:nvSpPr>
        <p:spPr/>
        <p:txBody>
          <a:bodyPr>
            <a:noAutofit/>
          </a:bodyPr>
          <a:lstStyle/>
          <a:p>
            <a:pPr marL="0" indent="0">
              <a:buNone/>
            </a:pPr>
            <a:r>
              <a:rPr lang="en-US" sz="1200" b="1" dirty="0"/>
              <a:t>Bedroom</a:t>
            </a:r>
            <a:endParaRPr lang="en-US" sz="1200" dirty="0"/>
          </a:p>
          <a:p>
            <a:r>
              <a:rPr lang="en-US" sz="1200" dirty="0"/>
              <a:t>Smoke alarm has fresh battery or secure electrical connection &amp; is tested regularly</a:t>
            </a:r>
          </a:p>
          <a:p>
            <a:r>
              <a:rPr lang="en-US" sz="1200" dirty="0"/>
              <a:t>Carbon monoxide detector has fresh battery or secure electrical connection and is tested regularly</a:t>
            </a:r>
          </a:p>
          <a:p>
            <a:r>
              <a:rPr lang="en-US" sz="1200" dirty="0"/>
              <a:t>Furniture placement for clear passage between bed and door</a:t>
            </a:r>
          </a:p>
          <a:p>
            <a:r>
              <a:rPr lang="en-US" sz="1200" dirty="0"/>
              <a:t>Light switch or lamp is within easy reach from bed</a:t>
            </a:r>
          </a:p>
          <a:p>
            <a:r>
              <a:rPr lang="en-US" sz="1200" dirty="0"/>
              <a:t>A night-light illuminates bedroom or hall</a:t>
            </a:r>
          </a:p>
          <a:p>
            <a:r>
              <a:rPr lang="en-US" sz="1200" dirty="0"/>
              <a:t>Bureau and dresser drawers are closed when not in use</a:t>
            </a:r>
          </a:p>
          <a:p>
            <a:r>
              <a:rPr lang="en-US" sz="1200" dirty="0"/>
              <a:t>Bar across upper bunk beds help prevent falls</a:t>
            </a:r>
          </a:p>
          <a:p>
            <a:r>
              <a:rPr lang="en-US" sz="1200" dirty="0"/>
              <a:t>Children are taught not to lean against windows or screens</a:t>
            </a:r>
          </a:p>
          <a:p>
            <a:r>
              <a:rPr lang="en-US" sz="1200" dirty="0"/>
              <a:t>Low sill windows have sturdy screens to prevent children from falling out</a:t>
            </a:r>
          </a:p>
          <a:p>
            <a:r>
              <a:rPr lang="en-US" sz="1200" dirty="0"/>
              <a:t>Smoking in bed is prohibited</a:t>
            </a:r>
          </a:p>
          <a:p>
            <a:r>
              <a:rPr lang="en-US" sz="1200" dirty="0"/>
              <a:t>Gas and electric heating devices are turned off at bedtime.  </a:t>
            </a:r>
          </a:p>
        </p:txBody>
      </p:sp>
    </p:spTree>
    <p:extLst>
      <p:ext uri="{BB962C8B-B14F-4D97-AF65-F5344CB8AC3E}">
        <p14:creationId xmlns:p14="http://schemas.microsoft.com/office/powerpoint/2010/main" val="50771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Home Safety Checklists</a:t>
            </a:r>
          </a:p>
        </p:txBody>
      </p:sp>
      <p:sp>
        <p:nvSpPr>
          <p:cNvPr id="3" name="Text Placeholder 2"/>
          <p:cNvSpPr>
            <a:spLocks noGrp="1"/>
          </p:cNvSpPr>
          <p:nvPr>
            <p:ph type="body" sz="half" idx="2"/>
          </p:nvPr>
        </p:nvSpPr>
        <p:spPr/>
        <p:txBody>
          <a:bodyPr>
            <a:normAutofit lnSpcReduction="10000"/>
          </a:bodyPr>
          <a:lstStyle/>
          <a:p>
            <a:r>
              <a:rPr lang="en-US" b="1" dirty="0"/>
              <a:t>Nursery</a:t>
            </a:r>
            <a:endParaRPr lang="en-US" dirty="0"/>
          </a:p>
          <a:p>
            <a:pPr marL="285750" indent="-285750">
              <a:buFont typeface="Arial" panose="020B0604020202020204" pitchFamily="34" charset="0"/>
              <a:buChar char="•"/>
            </a:pPr>
            <a:r>
              <a:rPr lang="en-US" dirty="0"/>
              <a:t>Bars on cribs are closely spaced – no more then 2 3/8” apart so baby’s head cannot slip between them</a:t>
            </a:r>
          </a:p>
          <a:p>
            <a:pPr marL="285750" indent="-285750">
              <a:buFont typeface="Arial" panose="020B0604020202020204" pitchFamily="34" charset="0"/>
              <a:buChar char="•"/>
            </a:pPr>
            <a:r>
              <a:rPr lang="en-US" dirty="0"/>
              <a:t>Crib is approved by Consumer Products or similar</a:t>
            </a:r>
          </a:p>
          <a:p>
            <a:pPr marL="285750" indent="-285750">
              <a:buFont typeface="Arial" panose="020B0604020202020204" pitchFamily="34" charset="0"/>
              <a:buChar char="•"/>
            </a:pPr>
            <a:r>
              <a:rPr lang="en-US" dirty="0"/>
              <a:t>Crib is free from sharp edges or corners</a:t>
            </a:r>
          </a:p>
          <a:p>
            <a:pPr marL="285750" indent="-285750">
              <a:buFont typeface="Arial" panose="020B0604020202020204" pitchFamily="34" charset="0"/>
              <a:buChar char="•"/>
            </a:pPr>
            <a:r>
              <a:rPr lang="en-US" dirty="0"/>
              <a:t>Cribs does not have a “drop” side</a:t>
            </a:r>
          </a:p>
          <a:p>
            <a:pPr marL="285750" indent="-285750">
              <a:buFont typeface="Arial" panose="020B0604020202020204" pitchFamily="34" charset="0"/>
              <a:buChar char="•"/>
            </a:pPr>
            <a:r>
              <a:rPr lang="en-US" dirty="0"/>
              <a:t>Sleeping garments and </a:t>
            </a:r>
            <a:r>
              <a:rPr lang="en-US" dirty="0" err="1"/>
              <a:t>coverskeep</a:t>
            </a:r>
            <a:r>
              <a:rPr lang="en-US" dirty="0"/>
              <a:t> baby warm without danger of smothering</a:t>
            </a:r>
          </a:p>
          <a:p>
            <a:pPr marL="285750" indent="-285750">
              <a:buFont typeface="Arial" panose="020B0604020202020204" pitchFamily="34" charset="0"/>
              <a:buChar char="•"/>
            </a:pPr>
            <a:r>
              <a:rPr lang="en-US" dirty="0"/>
              <a:t>Pillows are kept out of bassinet or crib </a:t>
            </a:r>
          </a:p>
        </p:txBody>
      </p:sp>
      <p:sp>
        <p:nvSpPr>
          <p:cNvPr id="4" name="Content Placeholder 3"/>
          <p:cNvSpPr>
            <a:spLocks noGrp="1"/>
          </p:cNvSpPr>
          <p:nvPr>
            <p:ph idx="1"/>
          </p:nvPr>
        </p:nvSpPr>
        <p:spPr/>
        <p:txBody>
          <a:bodyPr>
            <a:normAutofit fontScale="92500" lnSpcReduction="20000"/>
          </a:bodyPr>
          <a:lstStyle/>
          <a:p>
            <a:r>
              <a:rPr lang="en-US" dirty="0"/>
              <a:t>No thin, plastic material is in or near the crib</a:t>
            </a:r>
          </a:p>
          <a:p>
            <a:r>
              <a:rPr lang="en-US" dirty="0"/>
              <a:t>No toys or objects in or near the crib or within reach of any child under 3 or less than 1 inch in diameter and 2 inches long</a:t>
            </a:r>
          </a:p>
          <a:p>
            <a:r>
              <a:rPr lang="en-US" dirty="0"/>
              <a:t>No toys or objects have small parts that can be removed</a:t>
            </a:r>
          </a:p>
          <a:p>
            <a:r>
              <a:rPr lang="en-US" dirty="0"/>
              <a:t>Children are taught not to give marbles, </a:t>
            </a:r>
            <a:r>
              <a:rPr lang="en-US" dirty="0" err="1"/>
              <a:t>etc</a:t>
            </a:r>
            <a:r>
              <a:rPr lang="en-US" dirty="0"/>
              <a:t> to younger children</a:t>
            </a:r>
          </a:p>
          <a:p>
            <a:r>
              <a:rPr lang="en-US" dirty="0"/>
              <a:t>Toys are sturdy, do not come apart easily, &amp; have no sharp edges or points</a:t>
            </a:r>
          </a:p>
          <a:p>
            <a:r>
              <a:rPr lang="en-US" dirty="0"/>
              <a:t>Nontoxic paint is used on baby furniture and toys</a:t>
            </a:r>
          </a:p>
          <a:p>
            <a:r>
              <a:rPr lang="en-US" dirty="0"/>
              <a:t>All houseplants are nonpoisonous</a:t>
            </a:r>
          </a:p>
        </p:txBody>
      </p:sp>
    </p:spTree>
    <p:extLst>
      <p:ext uri="{BB962C8B-B14F-4D97-AF65-F5344CB8AC3E}">
        <p14:creationId xmlns:p14="http://schemas.microsoft.com/office/powerpoint/2010/main" val="181965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PREPARED</a:t>
            </a:r>
          </a:p>
        </p:txBody>
      </p:sp>
      <p:sp>
        <p:nvSpPr>
          <p:cNvPr id="3" name="Content Placeholder 2"/>
          <p:cNvSpPr>
            <a:spLocks noGrp="1"/>
          </p:cNvSpPr>
          <p:nvPr>
            <p:ph idx="1"/>
          </p:nvPr>
        </p:nvSpPr>
        <p:spPr/>
        <p:txBody>
          <a:bodyPr/>
          <a:lstStyle/>
          <a:p>
            <a:r>
              <a:rPr lang="en-US" dirty="0"/>
              <a:t>Have the knowledge to help others</a:t>
            </a:r>
          </a:p>
          <a:p>
            <a:r>
              <a:rPr lang="en-US" dirty="0"/>
              <a:t>Remain calm and level-headed</a:t>
            </a:r>
          </a:p>
          <a:p>
            <a:r>
              <a:rPr lang="en-US" dirty="0"/>
              <a:t>Take a deep breath</a:t>
            </a:r>
          </a:p>
          <a:p>
            <a:r>
              <a:rPr lang="en-US" dirty="0"/>
              <a:t>Assess the situation and plan on how to proceed</a:t>
            </a:r>
          </a:p>
          <a:p>
            <a:r>
              <a:rPr lang="en-US" dirty="0"/>
              <a:t>Focus on your task</a:t>
            </a:r>
          </a:p>
          <a:p>
            <a:r>
              <a:rPr lang="en-US" dirty="0"/>
              <a:t>Remember you may be part of a team</a:t>
            </a:r>
          </a:p>
          <a:p>
            <a:r>
              <a:rPr lang="en-US" dirty="0"/>
              <a:t>Don’t endanger yourself</a:t>
            </a:r>
          </a:p>
          <a:p>
            <a:r>
              <a:rPr lang="en-US" dirty="0"/>
              <a:t>The help can come to you</a:t>
            </a:r>
          </a:p>
          <a:p>
            <a:r>
              <a:rPr lang="en-US" dirty="0"/>
              <a:t>Look for exits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2721" y="1790164"/>
            <a:ext cx="3752861" cy="4597758"/>
          </a:xfrm>
          <a:prstGeom prst="rect">
            <a:avLst/>
          </a:prstGeom>
        </p:spPr>
      </p:pic>
    </p:spTree>
    <p:extLst>
      <p:ext uri="{BB962C8B-B14F-4D97-AF65-F5344CB8AC3E}">
        <p14:creationId xmlns:p14="http://schemas.microsoft.com/office/powerpoint/2010/main" val="419415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Home Safety Checklists</a:t>
            </a:r>
          </a:p>
        </p:txBody>
      </p:sp>
      <p:sp>
        <p:nvSpPr>
          <p:cNvPr id="3" name="Text Placeholder 2"/>
          <p:cNvSpPr>
            <a:spLocks noGrp="1"/>
          </p:cNvSpPr>
          <p:nvPr>
            <p:ph type="body" sz="half" idx="2"/>
          </p:nvPr>
        </p:nvSpPr>
        <p:spPr/>
        <p:txBody>
          <a:bodyPr/>
          <a:lstStyle/>
          <a:p>
            <a:r>
              <a:rPr lang="en-US" b="1" dirty="0"/>
              <a:t>Stoves, </a:t>
            </a:r>
            <a:r>
              <a:rPr lang="en-US" b="1" dirty="0" err="1"/>
              <a:t>Furnances</a:t>
            </a:r>
            <a:r>
              <a:rPr lang="en-US" b="1" dirty="0"/>
              <a:t> and Heaters</a:t>
            </a:r>
            <a:endParaRPr lang="en-US" dirty="0"/>
          </a:p>
          <a:p>
            <a:pPr marL="285750" indent="-285750">
              <a:buFont typeface="Arial" panose="020B0604020202020204" pitchFamily="34" charset="0"/>
              <a:buChar char="•"/>
            </a:pPr>
            <a:r>
              <a:rPr lang="en-US" dirty="0"/>
              <a:t>Stoves are away from curtains</a:t>
            </a:r>
          </a:p>
          <a:p>
            <a:pPr marL="285750" indent="-285750">
              <a:buFont typeface="Arial" panose="020B0604020202020204" pitchFamily="34" charset="0"/>
              <a:buChar char="•"/>
            </a:pPr>
            <a:r>
              <a:rPr lang="en-US" dirty="0"/>
              <a:t>Stoves &amp; </a:t>
            </a:r>
            <a:r>
              <a:rPr lang="en-US" dirty="0" err="1"/>
              <a:t>furnance</a:t>
            </a:r>
            <a:r>
              <a:rPr lang="en-US" dirty="0"/>
              <a:t> pipes and flues are inspected and cleaned annually</a:t>
            </a:r>
          </a:p>
          <a:p>
            <a:pPr marL="285750" indent="-285750">
              <a:buFont typeface="Arial" panose="020B0604020202020204" pitchFamily="34" charset="0"/>
              <a:buChar char="•"/>
            </a:pPr>
            <a:r>
              <a:rPr lang="en-US" dirty="0"/>
              <a:t>Gas burners are properly adjusted and free from leaks</a:t>
            </a:r>
          </a:p>
          <a:p>
            <a:pPr marL="285750" indent="-285750">
              <a:buFont typeface="Arial" panose="020B0604020202020204" pitchFamily="34" charset="0"/>
              <a:buChar char="•"/>
            </a:pPr>
            <a:r>
              <a:rPr lang="en-US" dirty="0"/>
              <a:t>Gas water &amp; space heaters are equipped with vents or flues</a:t>
            </a:r>
          </a:p>
          <a:p>
            <a:pPr marL="285750" indent="-285750">
              <a:buFont typeface="Arial" panose="020B0604020202020204" pitchFamily="34" charset="0"/>
              <a:buChar char="•"/>
            </a:pPr>
            <a:r>
              <a:rPr lang="en-US" dirty="0"/>
              <a:t>Water heater or boiler has a safety valve &amp; is checked yearly</a:t>
            </a:r>
          </a:p>
          <a:p>
            <a:pPr marL="285750" indent="-285750">
              <a:buFont typeface="Arial" panose="020B0604020202020204" pitchFamily="34" charset="0"/>
              <a:buChar char="•"/>
            </a:pPr>
            <a:r>
              <a:rPr lang="en-US" dirty="0"/>
              <a:t>Water heater temperature is set below 120 </a:t>
            </a:r>
            <a:r>
              <a:rPr lang="en-US" dirty="0" err="1"/>
              <a:t>deg</a:t>
            </a:r>
            <a:r>
              <a:rPr lang="en-US" dirty="0"/>
              <a:t> Fahrenheit to reduce the risk of serious burns</a:t>
            </a:r>
          </a:p>
        </p:txBody>
      </p:sp>
      <p:sp>
        <p:nvSpPr>
          <p:cNvPr id="4" name="Content Placeholder 3"/>
          <p:cNvSpPr>
            <a:spLocks noGrp="1"/>
          </p:cNvSpPr>
          <p:nvPr>
            <p:ph idx="1"/>
          </p:nvPr>
        </p:nvSpPr>
        <p:spPr/>
        <p:txBody>
          <a:bodyPr/>
          <a:lstStyle/>
          <a:p>
            <a:r>
              <a:rPr lang="en-US" dirty="0"/>
              <a:t>Flames of gas burners are protected from drafts</a:t>
            </a:r>
          </a:p>
          <a:p>
            <a:r>
              <a:rPr lang="en-US" dirty="0"/>
              <a:t>Insulating shield protects woodwork within 18” of furnace, etc. </a:t>
            </a:r>
          </a:p>
          <a:p>
            <a:r>
              <a:rPr lang="en-US" dirty="0"/>
              <a:t>Keep flammable materials away from stoves, furnaces, etc. </a:t>
            </a:r>
          </a:p>
          <a:p>
            <a:r>
              <a:rPr lang="en-US" dirty="0"/>
              <a:t>A wrench is stored near the shut-off valve of outside gas line</a:t>
            </a:r>
          </a:p>
          <a:p>
            <a:r>
              <a:rPr lang="en-US" dirty="0"/>
              <a:t>The flue is opened before using the fireplace</a:t>
            </a:r>
          </a:p>
        </p:txBody>
      </p:sp>
    </p:spTree>
    <p:extLst>
      <p:ext uri="{BB962C8B-B14F-4D97-AF65-F5344CB8AC3E}">
        <p14:creationId xmlns:p14="http://schemas.microsoft.com/office/powerpoint/2010/main" val="223573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Home Safety Checklists</a:t>
            </a:r>
          </a:p>
        </p:txBody>
      </p:sp>
      <p:sp>
        <p:nvSpPr>
          <p:cNvPr id="3" name="Text Placeholder 2"/>
          <p:cNvSpPr>
            <a:spLocks noGrp="1"/>
          </p:cNvSpPr>
          <p:nvPr>
            <p:ph type="body" sz="half" idx="2"/>
          </p:nvPr>
        </p:nvSpPr>
        <p:spPr/>
        <p:txBody>
          <a:bodyPr/>
          <a:lstStyle/>
          <a:p>
            <a:r>
              <a:rPr lang="en-US" b="1" dirty="0"/>
              <a:t>Porch, Yard and Garage</a:t>
            </a:r>
            <a:endParaRPr lang="en-US" dirty="0"/>
          </a:p>
          <a:p>
            <a:pPr marL="285750" indent="-285750">
              <a:buFont typeface="Arial" panose="020B0604020202020204" pitchFamily="34" charset="0"/>
              <a:buChar char="•"/>
            </a:pPr>
            <a:r>
              <a:rPr lang="en-US" dirty="0"/>
              <a:t>Railings and banisters are sound and inspected periodically</a:t>
            </a:r>
          </a:p>
          <a:p>
            <a:pPr marL="285750" indent="-285750">
              <a:buFont typeface="Arial" panose="020B0604020202020204" pitchFamily="34" charset="0"/>
              <a:buChar char="•"/>
            </a:pPr>
            <a:r>
              <a:rPr lang="en-US" dirty="0"/>
              <a:t>Steps and walks are kept free from ice and snow</a:t>
            </a:r>
          </a:p>
          <a:p>
            <a:pPr marL="285750" indent="-285750">
              <a:buFont typeface="Arial" panose="020B0604020202020204" pitchFamily="34" charset="0"/>
              <a:buChar char="•"/>
            </a:pPr>
            <a:r>
              <a:rPr lang="en-US" dirty="0"/>
              <a:t>Yard/play space are free from holes, stones, glass, etc.</a:t>
            </a:r>
          </a:p>
          <a:p>
            <a:pPr marL="285750" indent="-285750">
              <a:buFont typeface="Arial" panose="020B0604020202020204" pitchFamily="34" charset="0"/>
              <a:buChar char="•"/>
            </a:pPr>
            <a:r>
              <a:rPr lang="en-US" dirty="0"/>
              <a:t>Tools and dangerous articles are out of reach of children</a:t>
            </a:r>
          </a:p>
          <a:p>
            <a:pPr marL="285750" indent="-285750">
              <a:buFont typeface="Arial" panose="020B0604020202020204" pitchFamily="34" charset="0"/>
              <a:buChar char="•"/>
            </a:pPr>
            <a:r>
              <a:rPr lang="en-US" dirty="0"/>
              <a:t>Dangerous products &amp; chemicals are kept in original containers in locked storage areas</a:t>
            </a:r>
          </a:p>
          <a:p>
            <a:pPr marL="285750" indent="-285750">
              <a:buFont typeface="Arial" panose="020B0604020202020204" pitchFamily="34" charset="0"/>
              <a:buChar char="•"/>
            </a:pPr>
            <a:r>
              <a:rPr lang="en-US" dirty="0"/>
              <a:t>Wires and low fences are brightly painted or clearly marked</a:t>
            </a:r>
          </a:p>
        </p:txBody>
      </p:sp>
      <p:sp>
        <p:nvSpPr>
          <p:cNvPr id="4" name="Content Placeholder 3"/>
          <p:cNvSpPr>
            <a:spLocks noGrp="1"/>
          </p:cNvSpPr>
          <p:nvPr>
            <p:ph idx="1"/>
          </p:nvPr>
        </p:nvSpPr>
        <p:spPr/>
        <p:txBody>
          <a:bodyPr/>
          <a:lstStyle/>
          <a:p>
            <a:r>
              <a:rPr lang="en-US" dirty="0"/>
              <a:t>Wells, cisterns and pits are kept securely covered</a:t>
            </a:r>
          </a:p>
          <a:p>
            <a:r>
              <a:rPr lang="en-US" dirty="0"/>
              <a:t>Disposable materials are not burned outside</a:t>
            </a:r>
          </a:p>
          <a:p>
            <a:r>
              <a:rPr lang="en-US" dirty="0"/>
              <a:t>An area is marked off in the garage for bicycles, wagons, etc. </a:t>
            </a:r>
          </a:p>
          <a:p>
            <a:r>
              <a:rPr lang="en-US" dirty="0"/>
              <a:t>Lawn mower is equipped with proper safeguards. </a:t>
            </a:r>
          </a:p>
        </p:txBody>
      </p:sp>
    </p:spTree>
    <p:extLst>
      <p:ext uri="{BB962C8B-B14F-4D97-AF65-F5344CB8AC3E}">
        <p14:creationId xmlns:p14="http://schemas.microsoft.com/office/powerpoint/2010/main" val="208371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Home Safety Checklists</a:t>
            </a:r>
          </a:p>
        </p:txBody>
      </p:sp>
      <p:sp>
        <p:nvSpPr>
          <p:cNvPr id="3" name="Text Placeholder 2"/>
          <p:cNvSpPr>
            <a:spLocks noGrp="1"/>
          </p:cNvSpPr>
          <p:nvPr>
            <p:ph type="body" sz="half" idx="2"/>
          </p:nvPr>
        </p:nvSpPr>
        <p:spPr/>
        <p:txBody>
          <a:bodyPr/>
          <a:lstStyle/>
          <a:p>
            <a:r>
              <a:rPr lang="en-US" b="1" dirty="0"/>
              <a:t>Workshop</a:t>
            </a:r>
            <a:endParaRPr lang="en-US" dirty="0"/>
          </a:p>
          <a:p>
            <a:pPr marL="285750" indent="-285750">
              <a:buFont typeface="Arial" panose="020B0604020202020204" pitchFamily="34" charset="0"/>
              <a:buChar char="•"/>
            </a:pPr>
            <a:r>
              <a:rPr lang="en-US" dirty="0"/>
              <a:t>Good ventilation exists, especially when sanding or painting</a:t>
            </a:r>
          </a:p>
          <a:p>
            <a:pPr marL="285750" indent="-285750">
              <a:buFont typeface="Arial" panose="020B0604020202020204" pitchFamily="34" charset="0"/>
              <a:buChar char="•"/>
            </a:pPr>
            <a:r>
              <a:rPr lang="en-US" dirty="0"/>
              <a:t>Safety goggles or face mask and hearing protection are worn when working with or around power tools and an appropriate eye wash is available</a:t>
            </a:r>
          </a:p>
          <a:p>
            <a:pPr marL="285750" indent="-285750">
              <a:buFont typeface="Arial" panose="020B0604020202020204" pitchFamily="34" charset="0"/>
              <a:buChar char="•"/>
            </a:pPr>
            <a:r>
              <a:rPr lang="en-US" dirty="0"/>
              <a:t>Baking soda is kept handy to neutralize acid burns</a:t>
            </a:r>
          </a:p>
          <a:p>
            <a:pPr marL="285750" indent="-285750">
              <a:buFont typeface="Arial" panose="020B0604020202020204" pitchFamily="34" charset="0"/>
              <a:buChar char="•"/>
            </a:pPr>
            <a:r>
              <a:rPr lang="en-US" dirty="0"/>
              <a:t>All electrical tools are </a:t>
            </a:r>
            <a:r>
              <a:rPr lang="en-US" dirty="0" err="1"/>
              <a:t>eihter</a:t>
            </a:r>
            <a:r>
              <a:rPr lang="en-US" dirty="0"/>
              <a:t> grounded with three-wire plugs or are double insulated. </a:t>
            </a:r>
          </a:p>
          <a:p>
            <a:pPr marL="285750" indent="-285750">
              <a:buFont typeface="Arial" panose="020B0604020202020204" pitchFamily="34" charset="0"/>
              <a:buChar char="•"/>
            </a:pPr>
            <a:r>
              <a:rPr lang="en-US" dirty="0"/>
              <a:t>Work area is well lit &amp; free of clutter, scraps and rags.</a:t>
            </a:r>
          </a:p>
        </p:txBody>
      </p:sp>
      <p:sp>
        <p:nvSpPr>
          <p:cNvPr id="4" name="Content Placeholder 3"/>
          <p:cNvSpPr>
            <a:spLocks noGrp="1"/>
          </p:cNvSpPr>
          <p:nvPr>
            <p:ph idx="1"/>
          </p:nvPr>
        </p:nvSpPr>
        <p:spPr/>
        <p:txBody>
          <a:bodyPr/>
          <a:lstStyle/>
          <a:p>
            <a:r>
              <a:rPr lang="en-US" dirty="0"/>
              <a:t>All tools have a place &amp; are in their place</a:t>
            </a:r>
          </a:p>
          <a:p>
            <a:r>
              <a:rPr lang="en-US" dirty="0"/>
              <a:t>Guards are in place on all power tools</a:t>
            </a:r>
          </a:p>
          <a:p>
            <a:r>
              <a:rPr lang="en-US" dirty="0"/>
              <a:t>A push stick is available for use with power saws</a:t>
            </a:r>
          </a:p>
          <a:p>
            <a:r>
              <a:rPr lang="en-US" dirty="0"/>
              <a:t>Tools are unplugged when not in use and before changing blades, servicing or repairing </a:t>
            </a:r>
          </a:p>
        </p:txBody>
      </p:sp>
    </p:spTree>
    <p:extLst>
      <p:ext uri="{BB962C8B-B14F-4D97-AF65-F5344CB8AC3E}">
        <p14:creationId xmlns:p14="http://schemas.microsoft.com/office/powerpoint/2010/main" val="157775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Home Safety Checklists</a:t>
            </a:r>
          </a:p>
        </p:txBody>
      </p:sp>
      <p:sp>
        <p:nvSpPr>
          <p:cNvPr id="3" name="Text Placeholder 2"/>
          <p:cNvSpPr>
            <a:spLocks noGrp="1"/>
          </p:cNvSpPr>
          <p:nvPr>
            <p:ph type="body" sz="half" idx="2"/>
          </p:nvPr>
        </p:nvSpPr>
        <p:spPr/>
        <p:txBody>
          <a:bodyPr>
            <a:normAutofit fontScale="92500" lnSpcReduction="10000"/>
          </a:bodyPr>
          <a:lstStyle/>
          <a:p>
            <a:r>
              <a:rPr lang="en-US" b="1" dirty="0"/>
              <a:t>Electrical Devices and Fixtures</a:t>
            </a:r>
            <a:endParaRPr lang="en-US" dirty="0"/>
          </a:p>
          <a:p>
            <a:pPr marL="285750" indent="-285750">
              <a:buFont typeface="Arial" panose="020B0604020202020204" pitchFamily="34" charset="0"/>
              <a:buChar char="•"/>
            </a:pPr>
            <a:r>
              <a:rPr lang="en-US" dirty="0"/>
              <a:t>Electrical fixtures and appliances are located &amp; used beyond arm’s length of the sink, stove, tub, shower, or other grounded metal unless outlet is protected by a ground-fault interrupter</a:t>
            </a:r>
          </a:p>
          <a:p>
            <a:pPr marL="285750" indent="-285750">
              <a:buFont typeface="Arial" panose="020B0604020202020204" pitchFamily="34" charset="0"/>
              <a:buChar char="•"/>
            </a:pPr>
            <a:r>
              <a:rPr lang="en-US" dirty="0"/>
              <a:t>Do not touch electrical fixtures or appliances with wet hands</a:t>
            </a:r>
          </a:p>
          <a:p>
            <a:pPr marL="285750" indent="-285750">
              <a:buFont typeface="Arial" panose="020B0604020202020204" pitchFamily="34" charset="0"/>
              <a:buChar char="•"/>
            </a:pPr>
            <a:r>
              <a:rPr lang="en-US" dirty="0"/>
              <a:t>Disconnect seldom used appliances when not in use </a:t>
            </a:r>
          </a:p>
          <a:p>
            <a:pPr marL="285750" indent="-285750">
              <a:buFont typeface="Arial" panose="020B0604020202020204" pitchFamily="34" charset="0"/>
              <a:buChar char="•"/>
            </a:pPr>
            <a:r>
              <a:rPr lang="en-US" dirty="0"/>
              <a:t>Household appliances are disconnected before repairs</a:t>
            </a:r>
          </a:p>
          <a:p>
            <a:pPr marL="285750" indent="-285750">
              <a:buFont typeface="Arial" panose="020B0604020202020204" pitchFamily="34" charset="0"/>
              <a:buChar char="•"/>
            </a:pPr>
            <a:r>
              <a:rPr lang="en-US" dirty="0"/>
              <a:t>Light bulbs are installed in all lamp sockets</a:t>
            </a:r>
          </a:p>
          <a:p>
            <a:pPr marL="285750" indent="-285750">
              <a:buFont typeface="Arial" panose="020B0604020202020204" pitchFamily="34" charset="0"/>
              <a:buChar char="•"/>
            </a:pPr>
            <a:r>
              <a:rPr lang="en-US" dirty="0"/>
              <a:t>All pull-type sockets have an insulating link</a:t>
            </a:r>
          </a:p>
        </p:txBody>
      </p:sp>
      <p:sp>
        <p:nvSpPr>
          <p:cNvPr id="4" name="Content Placeholder 3"/>
          <p:cNvSpPr>
            <a:spLocks noGrp="1"/>
          </p:cNvSpPr>
          <p:nvPr>
            <p:ph idx="1"/>
          </p:nvPr>
        </p:nvSpPr>
        <p:spPr/>
        <p:txBody>
          <a:bodyPr>
            <a:normAutofit fontScale="92500" lnSpcReduction="10000"/>
          </a:bodyPr>
          <a:lstStyle/>
          <a:p>
            <a:r>
              <a:rPr lang="en-US" dirty="0"/>
              <a:t>Frayed or worn electric cords are promptly replaced</a:t>
            </a:r>
          </a:p>
          <a:p>
            <a:r>
              <a:rPr lang="en-US" dirty="0"/>
              <a:t>Long trailing cores are not in evidence</a:t>
            </a:r>
          </a:p>
          <a:p>
            <a:r>
              <a:rPr lang="en-US" dirty="0"/>
              <a:t>Cords are kept out from under </a:t>
            </a:r>
            <a:r>
              <a:rPr lang="en-US" dirty="0" err="1"/>
              <a:t>rugs,doors</a:t>
            </a:r>
            <a:r>
              <a:rPr lang="en-US" dirty="0"/>
              <a:t> and furniture</a:t>
            </a:r>
          </a:p>
          <a:p>
            <a:r>
              <a:rPr lang="en-US" dirty="0"/>
              <a:t>UA-approved extension cords are the proper size</a:t>
            </a:r>
          </a:p>
          <a:p>
            <a:r>
              <a:rPr lang="en-US" dirty="0"/>
              <a:t>Children are taught never to touch electric sockets or fixtures</a:t>
            </a:r>
          </a:p>
          <a:p>
            <a:r>
              <a:rPr lang="en-US" dirty="0"/>
              <a:t>Fuses are adequate for the load and are not bypassed</a:t>
            </a:r>
          </a:p>
          <a:p>
            <a:r>
              <a:rPr lang="en-US" dirty="0"/>
              <a:t>Circuit breakers are labeled and not overloaded</a:t>
            </a:r>
          </a:p>
          <a:p>
            <a:endParaRPr lang="en-US" dirty="0"/>
          </a:p>
        </p:txBody>
      </p:sp>
    </p:spTree>
    <p:extLst>
      <p:ext uri="{BB962C8B-B14F-4D97-AF65-F5344CB8AC3E}">
        <p14:creationId xmlns:p14="http://schemas.microsoft.com/office/powerpoint/2010/main" val="401314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Home Safety Checklists</a:t>
            </a:r>
          </a:p>
        </p:txBody>
      </p:sp>
      <p:sp>
        <p:nvSpPr>
          <p:cNvPr id="3" name="Text Placeholder 2"/>
          <p:cNvSpPr>
            <a:spLocks noGrp="1"/>
          </p:cNvSpPr>
          <p:nvPr>
            <p:ph type="body" sz="half" idx="2"/>
          </p:nvPr>
        </p:nvSpPr>
        <p:spPr/>
        <p:txBody>
          <a:bodyPr>
            <a:normAutofit fontScale="92500" lnSpcReduction="10000"/>
          </a:bodyPr>
          <a:lstStyle/>
          <a:p>
            <a:r>
              <a:rPr lang="en-US" b="1" dirty="0"/>
              <a:t>For Emergency</a:t>
            </a:r>
            <a:endParaRPr lang="en-US" dirty="0"/>
          </a:p>
          <a:p>
            <a:pPr marL="285750" indent="-285750">
              <a:buFont typeface="Arial" panose="020B0604020202020204" pitchFamily="34" charset="0"/>
              <a:buChar char="•"/>
            </a:pPr>
            <a:r>
              <a:rPr lang="en-US" dirty="0"/>
              <a:t>Know how to get emergency help (911, poison control, etc.)</a:t>
            </a:r>
          </a:p>
          <a:p>
            <a:pPr marL="285750" indent="-285750">
              <a:buFont typeface="Arial" panose="020B0604020202020204" pitchFamily="34" charset="0"/>
              <a:buChar char="•"/>
            </a:pPr>
            <a:r>
              <a:rPr lang="en-US" dirty="0"/>
              <a:t>Be able to find water, gas &amp; electric shutoffs. Check annually.</a:t>
            </a:r>
          </a:p>
          <a:p>
            <a:pPr marL="285750" indent="-285750">
              <a:buFont typeface="Arial" panose="020B0604020202020204" pitchFamily="34" charset="0"/>
              <a:buChar char="•"/>
            </a:pPr>
            <a:r>
              <a:rPr lang="en-US" dirty="0"/>
              <a:t>First aid kit approved by your doctor/American Red Cross</a:t>
            </a:r>
          </a:p>
          <a:p>
            <a:pPr marL="285750" indent="-285750">
              <a:buFont typeface="Arial" panose="020B0604020202020204" pitchFamily="34" charset="0"/>
              <a:buChar char="•"/>
            </a:pPr>
            <a:r>
              <a:rPr lang="en-US" dirty="0"/>
              <a:t>Know basic first aid procedures</a:t>
            </a:r>
          </a:p>
          <a:p>
            <a:pPr marL="285750" indent="-285750">
              <a:buFont typeface="Arial" panose="020B0604020202020204" pitchFamily="34" charset="0"/>
              <a:buChar char="•"/>
            </a:pPr>
            <a:r>
              <a:rPr lang="en-US" dirty="0"/>
              <a:t>Have a fire escape plan from your home</a:t>
            </a:r>
          </a:p>
          <a:p>
            <a:pPr marL="285750" indent="-285750">
              <a:buFont typeface="Arial" panose="020B0604020202020204" pitchFamily="34" charset="0"/>
              <a:buChar char="•"/>
            </a:pPr>
            <a:r>
              <a:rPr lang="en-US" dirty="0"/>
              <a:t>Emergency water supply</a:t>
            </a:r>
          </a:p>
          <a:p>
            <a:pPr marL="285750" indent="-285750">
              <a:buFont typeface="Arial" panose="020B0604020202020204" pitchFamily="34" charset="0"/>
              <a:buChar char="•"/>
            </a:pPr>
            <a:r>
              <a:rPr lang="en-US" dirty="0"/>
              <a:t>Handheld flashlights readily available</a:t>
            </a:r>
          </a:p>
          <a:p>
            <a:pPr marL="285750" indent="-285750">
              <a:buFont typeface="Arial" panose="020B0604020202020204" pitchFamily="34" charset="0"/>
              <a:buChar char="•"/>
            </a:pPr>
            <a:r>
              <a:rPr lang="en-US" dirty="0"/>
              <a:t>In earthquake-prone areas, make sure that the water heater and bookcases are bolted to the walls</a:t>
            </a:r>
          </a:p>
        </p:txBody>
      </p:sp>
    </p:spTree>
    <p:extLst>
      <p:ext uri="{BB962C8B-B14F-4D97-AF65-F5344CB8AC3E}">
        <p14:creationId xmlns:p14="http://schemas.microsoft.com/office/powerpoint/2010/main" val="63358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Home Safety Checklists</a:t>
            </a:r>
          </a:p>
        </p:txBody>
      </p:sp>
      <p:sp>
        <p:nvSpPr>
          <p:cNvPr id="3" name="Text Placeholder 2"/>
          <p:cNvSpPr>
            <a:spLocks noGrp="1"/>
          </p:cNvSpPr>
          <p:nvPr>
            <p:ph type="body" sz="half" idx="2"/>
          </p:nvPr>
        </p:nvSpPr>
        <p:spPr/>
        <p:txBody>
          <a:bodyPr>
            <a:normAutofit fontScale="92500" lnSpcReduction="20000"/>
          </a:bodyPr>
          <a:lstStyle/>
          <a:p>
            <a:r>
              <a:rPr lang="en-US" b="1" dirty="0"/>
              <a:t>General</a:t>
            </a:r>
            <a:endParaRPr lang="en-US" dirty="0"/>
          </a:p>
          <a:p>
            <a:pPr marL="285750" indent="-285750">
              <a:buFont typeface="Arial" panose="020B0604020202020204" pitchFamily="34" charset="0"/>
              <a:buChar char="•"/>
            </a:pPr>
            <a:r>
              <a:rPr lang="en-US" dirty="0"/>
              <a:t>Home has smoke &amp; carbon monoxide detectors with at least one smoke detector in each bedroom, near the kitchen and in the basement &amp; garage</a:t>
            </a:r>
          </a:p>
          <a:p>
            <a:pPr marL="285750" indent="-285750">
              <a:buFont typeface="Arial" panose="020B0604020202020204" pitchFamily="34" charset="0"/>
              <a:buChar char="•"/>
            </a:pPr>
            <a:r>
              <a:rPr lang="en-US" dirty="0"/>
              <a:t>Everything has a place and is in its place</a:t>
            </a:r>
          </a:p>
          <a:p>
            <a:pPr marL="285750" indent="-285750">
              <a:buFont typeface="Arial" panose="020B0604020202020204" pitchFamily="34" charset="0"/>
              <a:buChar char="•"/>
            </a:pPr>
            <a:r>
              <a:rPr lang="en-US" dirty="0"/>
              <a:t>Stepladders are in good repair and stored out of the way</a:t>
            </a:r>
          </a:p>
          <a:p>
            <a:pPr marL="285750" indent="-285750">
              <a:buFont typeface="Arial" panose="020B0604020202020204" pitchFamily="34" charset="0"/>
              <a:buChar char="•"/>
            </a:pPr>
            <a:r>
              <a:rPr lang="en-US" dirty="0"/>
              <a:t>Window screens and storm windows are securely fastened</a:t>
            </a:r>
          </a:p>
          <a:p>
            <a:pPr marL="285750" indent="-285750">
              <a:buFont typeface="Arial" panose="020B0604020202020204" pitchFamily="34" charset="0"/>
              <a:buChar char="•"/>
            </a:pPr>
            <a:r>
              <a:rPr lang="en-US" dirty="0"/>
              <a:t>Guns are stored unloaded and in locked cases</a:t>
            </a:r>
          </a:p>
          <a:p>
            <a:pPr marL="285750" indent="-285750">
              <a:buFont typeface="Arial" panose="020B0604020202020204" pitchFamily="34" charset="0"/>
              <a:buChar char="•"/>
            </a:pPr>
            <a:r>
              <a:rPr lang="en-US" dirty="0"/>
              <a:t>Guns &amp; ammunition are stored separately</a:t>
            </a:r>
          </a:p>
          <a:p>
            <a:pPr marL="285750" indent="-285750">
              <a:buFont typeface="Arial" panose="020B0604020202020204" pitchFamily="34" charset="0"/>
              <a:buChar char="•"/>
            </a:pPr>
            <a:r>
              <a:rPr lang="en-US" dirty="0"/>
              <a:t>Children are permitted to use only blunt end scissors</a:t>
            </a:r>
          </a:p>
          <a:p>
            <a:pPr marL="285750" indent="-285750">
              <a:buFont typeface="Arial" panose="020B0604020202020204" pitchFamily="34" charset="0"/>
              <a:buChar char="•"/>
            </a:pPr>
            <a:endParaRPr lang="en-US" dirty="0"/>
          </a:p>
        </p:txBody>
      </p:sp>
      <p:sp>
        <p:nvSpPr>
          <p:cNvPr id="4" name="Content Placeholder 3"/>
          <p:cNvSpPr>
            <a:spLocks noGrp="1"/>
          </p:cNvSpPr>
          <p:nvPr>
            <p:ph idx="1"/>
          </p:nvPr>
        </p:nvSpPr>
        <p:spPr/>
        <p:txBody>
          <a:bodyPr>
            <a:normAutofit fontScale="70000" lnSpcReduction="20000"/>
          </a:bodyPr>
          <a:lstStyle/>
          <a:p>
            <a:r>
              <a:rPr lang="en-US" dirty="0"/>
              <a:t>Housework clothing has no drooping </a:t>
            </a:r>
            <a:r>
              <a:rPr lang="en-US" dirty="0" err="1"/>
              <a:t>sleevs</a:t>
            </a:r>
            <a:r>
              <a:rPr lang="en-US" dirty="0"/>
              <a:t>, slashes, or frills</a:t>
            </a:r>
          </a:p>
          <a:p>
            <a:r>
              <a:rPr lang="en-US" dirty="0"/>
              <a:t>Shoes worn for housework have low heels</a:t>
            </a:r>
          </a:p>
          <a:p>
            <a:r>
              <a:rPr lang="en-US" dirty="0"/>
              <a:t>All shoes are in good repair</a:t>
            </a:r>
          </a:p>
          <a:p>
            <a:r>
              <a:rPr lang="en-US" dirty="0"/>
              <a:t>Kerosene, gasoline, paint </a:t>
            </a:r>
            <a:r>
              <a:rPr lang="en-US" dirty="0" err="1"/>
              <a:t>thinnersand</a:t>
            </a:r>
            <a:r>
              <a:rPr lang="en-US" dirty="0"/>
              <a:t> other volatile materials are stored outside in special clearly marked metal containers</a:t>
            </a:r>
          </a:p>
          <a:p>
            <a:r>
              <a:rPr lang="en-US" dirty="0"/>
              <a:t>Oil mops, dust rags, painting equipment and other oily materials are stored outside in open metal containers. </a:t>
            </a:r>
          </a:p>
          <a:p>
            <a:r>
              <a:rPr lang="en-US" dirty="0"/>
              <a:t>Everyone turns on a light before entering a dark room</a:t>
            </a:r>
          </a:p>
          <a:p>
            <a:r>
              <a:rPr lang="en-US" dirty="0"/>
              <a:t>Matches are extinguished before they’re thrown away</a:t>
            </a:r>
          </a:p>
          <a:p>
            <a:r>
              <a:rPr lang="en-US" dirty="0"/>
              <a:t>Children are never permitted to play with matches</a:t>
            </a:r>
          </a:p>
          <a:p>
            <a:r>
              <a:rPr lang="en-US" dirty="0"/>
              <a:t>Fire extinguishers are readily available and in good working order</a:t>
            </a:r>
          </a:p>
        </p:txBody>
      </p:sp>
    </p:spTree>
    <p:extLst>
      <p:ext uri="{BB962C8B-B14F-4D97-AF65-F5344CB8AC3E}">
        <p14:creationId xmlns:p14="http://schemas.microsoft.com/office/powerpoint/2010/main" val="38350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AID</a:t>
            </a:r>
          </a:p>
        </p:txBody>
      </p:sp>
      <p:sp>
        <p:nvSpPr>
          <p:cNvPr id="3" name="Content Placeholder 2"/>
          <p:cNvSpPr>
            <a:spLocks noGrp="1"/>
          </p:cNvSpPr>
          <p:nvPr>
            <p:ph idx="1"/>
          </p:nvPr>
        </p:nvSpPr>
        <p:spPr/>
        <p:txBody>
          <a:bodyPr/>
          <a:lstStyle/>
          <a:p>
            <a:r>
              <a:rPr lang="en-US" dirty="0"/>
              <a:t>Basic CPR</a:t>
            </a:r>
          </a:p>
          <a:p>
            <a:pPr lvl="1"/>
            <a:r>
              <a:rPr lang="en-US" dirty="0"/>
              <a:t>Choking </a:t>
            </a:r>
          </a:p>
          <a:p>
            <a:pPr lvl="1"/>
            <a:r>
              <a:rPr lang="en-US" dirty="0"/>
              <a:t>Blisters</a:t>
            </a:r>
          </a:p>
          <a:p>
            <a:pPr lvl="1"/>
            <a:r>
              <a:rPr lang="en-US" dirty="0"/>
              <a:t>Horsing around – cut, broken bone, not wearing helmet</a:t>
            </a:r>
          </a:p>
          <a:p>
            <a:r>
              <a:rPr lang="en-US" dirty="0"/>
              <a:t>Calling for help</a:t>
            </a:r>
          </a:p>
          <a:p>
            <a:pPr lvl="1"/>
            <a:r>
              <a:rPr lang="en-US" dirty="0"/>
              <a:t>Know your limits and when to call for help</a:t>
            </a:r>
          </a:p>
          <a:p>
            <a:r>
              <a:rPr lang="en-US" dirty="0"/>
              <a:t>Buddy system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4516" y="1600200"/>
            <a:ext cx="3085405" cy="4643690"/>
          </a:xfrm>
          <a:prstGeom prst="rect">
            <a:avLst/>
          </a:prstGeom>
        </p:spPr>
      </p:pic>
    </p:spTree>
    <p:extLst>
      <p:ext uri="{BB962C8B-B14F-4D97-AF65-F5344CB8AC3E}">
        <p14:creationId xmlns:p14="http://schemas.microsoft.com/office/powerpoint/2010/main" val="45204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Prepare, Respond, Recover, Prevent and Mitigate</a:t>
            </a:r>
          </a:p>
        </p:txBody>
      </p:sp>
      <p:sp>
        <p:nvSpPr>
          <p:cNvPr id="3" name="Content Placeholder 2"/>
          <p:cNvSpPr>
            <a:spLocks noGrp="1"/>
          </p:cNvSpPr>
          <p:nvPr>
            <p:ph idx="1"/>
          </p:nvPr>
        </p:nvSpPr>
        <p:spPr>
          <a:xfrm>
            <a:off x="1104900" y="1600199"/>
            <a:ext cx="9982200" cy="4935511"/>
          </a:xfrm>
        </p:spPr>
        <p:txBody>
          <a:bodyPr>
            <a:normAutofit fontScale="85000" lnSpcReduction="20000"/>
          </a:bodyPr>
          <a:lstStyle/>
          <a:p>
            <a:r>
              <a:rPr lang="en-US" dirty="0"/>
              <a:t>Prepare</a:t>
            </a:r>
          </a:p>
          <a:p>
            <a:pPr lvl="1"/>
            <a:r>
              <a:rPr lang="en-US" dirty="0"/>
              <a:t>Recognize possible threats from natural or other disasters. Time of the year most likely to occur</a:t>
            </a:r>
          </a:p>
          <a:p>
            <a:pPr lvl="1"/>
            <a:r>
              <a:rPr lang="en-US" dirty="0"/>
              <a:t>Making a plan and practicing it (assemble emergency or supply kits)</a:t>
            </a:r>
          </a:p>
          <a:p>
            <a:pPr lvl="1"/>
            <a:r>
              <a:rPr lang="en-US" dirty="0"/>
              <a:t>Installing warning devices. Know how to contact local authorities</a:t>
            </a:r>
          </a:p>
          <a:p>
            <a:pPr lvl="1"/>
            <a:r>
              <a:rPr lang="en-US" dirty="0"/>
              <a:t>Family emergency plans, meeting places, quickest/safest routes, out of town contact</a:t>
            </a:r>
          </a:p>
          <a:p>
            <a:r>
              <a:rPr lang="en-US" dirty="0"/>
              <a:t>Respond</a:t>
            </a:r>
          </a:p>
          <a:p>
            <a:pPr lvl="1"/>
            <a:r>
              <a:rPr lang="en-US" dirty="0"/>
              <a:t>Help with shelter, first aid or other activities</a:t>
            </a:r>
          </a:p>
          <a:p>
            <a:pPr lvl="1"/>
            <a:r>
              <a:rPr lang="en-US" dirty="0"/>
              <a:t>Evacuate an area to reduce “secondary” damage</a:t>
            </a:r>
          </a:p>
          <a:p>
            <a:r>
              <a:rPr lang="en-US" dirty="0"/>
              <a:t>Recover</a:t>
            </a:r>
          </a:p>
          <a:p>
            <a:pPr lvl="1"/>
            <a:r>
              <a:rPr lang="en-US" dirty="0"/>
              <a:t>After disaster, trying to get things back to “normal”</a:t>
            </a:r>
          </a:p>
          <a:p>
            <a:pPr lvl="1"/>
            <a:r>
              <a:rPr lang="en-US" dirty="0"/>
              <a:t>Rebuilding, repairing property; do I have the necessary tools;. </a:t>
            </a:r>
          </a:p>
          <a:p>
            <a:pPr lvl="1"/>
            <a:r>
              <a:rPr lang="en-US" dirty="0"/>
              <a:t>Physical and emotional health support</a:t>
            </a:r>
          </a:p>
          <a:p>
            <a:r>
              <a:rPr lang="en-US" dirty="0"/>
              <a:t>Prevent</a:t>
            </a:r>
          </a:p>
          <a:p>
            <a:pPr lvl="1"/>
            <a:r>
              <a:rPr lang="en-US" dirty="0"/>
              <a:t>Prevent accidents from happening; how to make home safer from fire/explosions</a:t>
            </a:r>
          </a:p>
          <a:p>
            <a:pPr lvl="1"/>
            <a:r>
              <a:rPr lang="en-US" dirty="0"/>
              <a:t>How do I check for hazards</a:t>
            </a:r>
          </a:p>
          <a:p>
            <a:r>
              <a:rPr lang="en-US" dirty="0"/>
              <a:t>Mitigate</a:t>
            </a:r>
          </a:p>
          <a:p>
            <a:pPr lvl="1"/>
            <a:r>
              <a:rPr lang="en-US" dirty="0"/>
              <a:t>Help reduce the loss of life and property by lessening the impact of future disasters</a:t>
            </a:r>
          </a:p>
          <a:p>
            <a:pPr lvl="1"/>
            <a:r>
              <a:rPr lang="en-US" dirty="0"/>
              <a:t>Taking action </a:t>
            </a:r>
            <a:r>
              <a:rPr lang="en-US" i="1" dirty="0"/>
              <a:t>before</a:t>
            </a:r>
            <a:r>
              <a:rPr lang="en-US" dirty="0"/>
              <a:t> the next disaster. Make sure people are acting is a safe manner. </a:t>
            </a:r>
          </a:p>
          <a:p>
            <a:pPr lvl="1"/>
            <a:endParaRPr lang="en-US" dirty="0"/>
          </a:p>
        </p:txBody>
      </p:sp>
    </p:spTree>
    <p:extLst>
      <p:ext uri="{BB962C8B-B14F-4D97-AF65-F5344CB8AC3E}">
        <p14:creationId xmlns:p14="http://schemas.microsoft.com/office/powerpoint/2010/main" val="4928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thoughts before you prepare a kit</a:t>
            </a:r>
          </a:p>
        </p:txBody>
      </p:sp>
      <p:sp>
        <p:nvSpPr>
          <p:cNvPr id="3" name="Content Placeholder 2"/>
          <p:cNvSpPr>
            <a:spLocks noGrp="1"/>
          </p:cNvSpPr>
          <p:nvPr>
            <p:ph idx="1"/>
          </p:nvPr>
        </p:nvSpPr>
        <p:spPr>
          <a:xfrm>
            <a:off x="1104900" y="1600200"/>
            <a:ext cx="9982200" cy="2671997"/>
          </a:xfrm>
        </p:spPr>
        <p:txBody>
          <a:bodyPr>
            <a:normAutofit lnSpcReduction="10000"/>
          </a:bodyPr>
          <a:lstStyle/>
          <a:p>
            <a:r>
              <a:rPr lang="en-US" dirty="0"/>
              <a:t>Inspect your home to reduce the likelihood of disasters like fires, explosions, gas leaks, spread of disease, etc...</a:t>
            </a:r>
          </a:p>
          <a:p>
            <a:r>
              <a:rPr lang="en-US" dirty="0"/>
              <a:t>Home hazard hunt conducted from time to time; can help point out areas of risk</a:t>
            </a:r>
          </a:p>
          <a:p>
            <a:r>
              <a:rPr lang="en-US" dirty="0"/>
              <a:t>If evacuate, no idea how long you will be gone. A usual LAG TIME before supplies or help can get to you of at least 72 hours</a:t>
            </a:r>
          </a:p>
          <a:p>
            <a:r>
              <a:rPr lang="en-US" dirty="0"/>
              <a:t>Need supplies to keep you warm, dry, feed, hydrated and treat minor injuries.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736" y="4272197"/>
            <a:ext cx="3848457" cy="24132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210" y="4235528"/>
            <a:ext cx="3711003" cy="2449928"/>
          </a:xfrm>
          <a:prstGeom prst="rect">
            <a:avLst/>
          </a:prstGeom>
        </p:spPr>
      </p:pic>
    </p:spTree>
    <p:extLst>
      <p:ext uri="{BB962C8B-B14F-4D97-AF65-F5344CB8AC3E}">
        <p14:creationId xmlns:p14="http://schemas.microsoft.com/office/powerpoint/2010/main" val="119510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0"/>
            <a:ext cx="9980682" cy="1096962"/>
          </a:xfrm>
        </p:spPr>
        <p:txBody>
          <a:bodyPr/>
          <a:lstStyle/>
          <a:p>
            <a:r>
              <a:rPr lang="en-US" dirty="0"/>
              <a:t>Family Emergency Kit</a:t>
            </a:r>
          </a:p>
        </p:txBody>
      </p:sp>
      <p:sp>
        <p:nvSpPr>
          <p:cNvPr id="4" name="TextBox 3"/>
          <p:cNvSpPr txBox="1"/>
          <p:nvPr/>
        </p:nvSpPr>
        <p:spPr>
          <a:xfrm>
            <a:off x="6235908" y="1600200"/>
            <a:ext cx="4721902" cy="4552015"/>
          </a:xfrm>
          <a:prstGeom prst="rect">
            <a:avLst/>
          </a:prstGeom>
          <a:noFill/>
        </p:spPr>
        <p:txBody>
          <a:bodyPr wrap="square" rtlCol="0">
            <a:spAutoFit/>
          </a:bodyPr>
          <a:lstStyle/>
          <a:p>
            <a:pPr marL="228600" lvl="0" indent="-228600">
              <a:lnSpc>
                <a:spcPct val="90000"/>
              </a:lnSpc>
              <a:spcBef>
                <a:spcPts val="1800"/>
              </a:spcBef>
              <a:buFont typeface="Wingdings" panose="05000000000000000000" pitchFamily="2" charset="2"/>
              <a:buChar char="§"/>
            </a:pPr>
            <a:r>
              <a:rPr lang="en-US" dirty="0"/>
              <a:t>Blankets or sleeping bags</a:t>
            </a:r>
          </a:p>
          <a:p>
            <a:pPr marL="228600" lvl="0" indent="-228600">
              <a:lnSpc>
                <a:spcPct val="90000"/>
              </a:lnSpc>
              <a:spcBef>
                <a:spcPts val="1800"/>
              </a:spcBef>
              <a:buFont typeface="Wingdings" panose="05000000000000000000" pitchFamily="2" charset="2"/>
              <a:buChar char="§"/>
            </a:pPr>
            <a:r>
              <a:rPr lang="en-US" dirty="0"/>
              <a:t>Extra clothes for the season</a:t>
            </a:r>
          </a:p>
          <a:p>
            <a:pPr marL="228600" lvl="0" indent="-228600">
              <a:lnSpc>
                <a:spcPct val="90000"/>
              </a:lnSpc>
              <a:spcBef>
                <a:spcPts val="1800"/>
              </a:spcBef>
              <a:buFont typeface="Wingdings" panose="05000000000000000000" pitchFamily="2" charset="2"/>
              <a:buChar char="§"/>
            </a:pPr>
            <a:r>
              <a:rPr lang="en-US" dirty="0"/>
              <a:t>Dust masks for air filtering</a:t>
            </a:r>
          </a:p>
          <a:p>
            <a:pPr marL="228600" lvl="0" indent="-228600">
              <a:lnSpc>
                <a:spcPct val="90000"/>
              </a:lnSpc>
              <a:spcBef>
                <a:spcPts val="1800"/>
              </a:spcBef>
              <a:buFont typeface="Wingdings" panose="05000000000000000000" pitchFamily="2" charset="2"/>
              <a:buChar char="§"/>
            </a:pPr>
            <a:r>
              <a:rPr lang="en-US" dirty="0"/>
              <a:t>Soap, wipes, or antibacterial soap</a:t>
            </a:r>
          </a:p>
          <a:p>
            <a:r>
              <a:rPr lang="en-US" dirty="0"/>
              <a:t>Toilet paper; emergency toilet (bucket, sawdust, litter, sand) </a:t>
            </a:r>
          </a:p>
          <a:p>
            <a:endParaRPr lang="en-US" dirty="0"/>
          </a:p>
          <a:p>
            <a:pPr marL="285750" indent="-285750">
              <a:buFont typeface="Arial" panose="020B0604020202020204" pitchFamily="34" charset="0"/>
              <a:buChar char="•"/>
            </a:pPr>
            <a:r>
              <a:rPr lang="en-US" dirty="0"/>
              <a:t>Whistle to signal help</a:t>
            </a:r>
          </a:p>
          <a:p>
            <a:pPr marL="285750" indent="-285750">
              <a:buFont typeface="Arial" panose="020B0604020202020204" pitchFamily="34" charset="0"/>
              <a:buChar char="•"/>
            </a:pPr>
            <a:r>
              <a:rPr lang="en-US" dirty="0"/>
              <a:t>Local maps</a:t>
            </a:r>
          </a:p>
          <a:p>
            <a:pPr marL="285750" indent="-285750">
              <a:buFont typeface="Arial" panose="020B0604020202020204" pitchFamily="34" charset="0"/>
              <a:buChar char="•"/>
            </a:pPr>
            <a:r>
              <a:rPr lang="en-US" dirty="0"/>
              <a:t>Cash and coins</a:t>
            </a:r>
          </a:p>
          <a:p>
            <a:pPr marL="285750" indent="-285750">
              <a:buFont typeface="Arial" panose="020B0604020202020204" pitchFamily="34" charset="0"/>
              <a:buChar char="•"/>
            </a:pPr>
            <a:r>
              <a:rPr lang="en-US" dirty="0"/>
              <a:t>Books, games, other personal comfort items</a:t>
            </a:r>
          </a:p>
          <a:p>
            <a:pPr marL="285750" indent="-285750">
              <a:buFont typeface="Arial" panose="020B0604020202020204" pitchFamily="34" charset="0"/>
              <a:buChar char="•"/>
            </a:pPr>
            <a:r>
              <a:rPr lang="en-US" dirty="0"/>
              <a:t>Sunscreen</a:t>
            </a:r>
          </a:p>
          <a:p>
            <a:pPr marL="285750" indent="-285750">
              <a:buFont typeface="Arial" panose="020B0604020202020204" pitchFamily="34" charset="0"/>
              <a:buChar char="•"/>
            </a:pPr>
            <a:r>
              <a:rPr lang="en-US" dirty="0"/>
              <a:t>Insect repellant</a:t>
            </a:r>
          </a:p>
        </p:txBody>
      </p:sp>
      <p:sp>
        <p:nvSpPr>
          <p:cNvPr id="3" name="Content Placeholder 2"/>
          <p:cNvSpPr>
            <a:spLocks noGrp="1"/>
          </p:cNvSpPr>
          <p:nvPr>
            <p:ph idx="1"/>
          </p:nvPr>
        </p:nvSpPr>
        <p:spPr>
          <a:xfrm>
            <a:off x="1104900" y="1600200"/>
            <a:ext cx="4891166" cy="4572000"/>
          </a:xfrm>
        </p:spPr>
        <p:txBody>
          <a:bodyPr>
            <a:normAutofit fontScale="70000" lnSpcReduction="20000"/>
          </a:bodyPr>
          <a:lstStyle/>
          <a:p>
            <a:r>
              <a:rPr lang="en-US" dirty="0"/>
              <a:t>3 day supply of water (1gallon/person), stored in a sealed, unbreakable container</a:t>
            </a:r>
          </a:p>
          <a:p>
            <a:r>
              <a:rPr lang="en-US" dirty="0"/>
              <a:t>Nonperishable food (pet food?) and nonelectric can opener</a:t>
            </a:r>
          </a:p>
          <a:p>
            <a:r>
              <a:rPr lang="en-US" dirty="0"/>
              <a:t>Eating utensils</a:t>
            </a:r>
          </a:p>
          <a:p>
            <a:r>
              <a:rPr lang="en-US" dirty="0"/>
              <a:t>Special foods (elderly, baby), items (glasses, medications),battery chargers</a:t>
            </a:r>
          </a:p>
          <a:p>
            <a:r>
              <a:rPr lang="en-US" dirty="0"/>
              <a:t>First aid kit</a:t>
            </a:r>
          </a:p>
          <a:p>
            <a:r>
              <a:rPr lang="en-US" dirty="0"/>
              <a:t>Battery or crank powered radio</a:t>
            </a:r>
          </a:p>
          <a:p>
            <a:r>
              <a:rPr lang="en-US" dirty="0"/>
              <a:t>Flashlight, lantern, chemical light sticks</a:t>
            </a:r>
          </a:p>
          <a:p>
            <a:r>
              <a:rPr lang="en-US" dirty="0"/>
              <a:t>Extra batteries (stored separately, rotated regularly with fresh ones)</a:t>
            </a:r>
          </a:p>
          <a:p>
            <a:r>
              <a:rPr lang="en-US" dirty="0"/>
              <a:t>Matches in waterproof container, fire starting kit</a:t>
            </a:r>
          </a:p>
          <a:p>
            <a:r>
              <a:rPr lang="en-US" dirty="0"/>
              <a:t>Family documents : insurance cards, ID’s, emails, contact numbers in waterproof container</a:t>
            </a:r>
          </a:p>
          <a:p>
            <a:endParaRPr lang="en-US" dirty="0"/>
          </a:p>
          <a:p>
            <a:pPr marL="0" indent="0">
              <a:buNone/>
            </a:pP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60997">
            <a:off x="10326338" y="1852787"/>
            <a:ext cx="1699731" cy="9050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6367" y="3164915"/>
            <a:ext cx="1442569" cy="144256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8841" y="3164915"/>
            <a:ext cx="1323661" cy="132366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2803" y="5444950"/>
            <a:ext cx="1301722" cy="986420"/>
          </a:xfrm>
          <a:prstGeom prst="rect">
            <a:avLst/>
          </a:prstGeom>
        </p:spPr>
      </p:pic>
    </p:spTree>
    <p:extLst>
      <p:ext uri="{BB962C8B-B14F-4D97-AF65-F5344CB8AC3E}">
        <p14:creationId xmlns:p14="http://schemas.microsoft.com/office/powerpoint/2010/main" val="153466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dcmitype/"/>
    <ds:schemaRef ds:uri="4873beb7-5857-4685-be1f-d57550cc96cc"/>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786</TotalTime>
  <Words>4649</Words>
  <Application>Microsoft Office PowerPoint</Application>
  <PresentationFormat>Widescreen</PresentationFormat>
  <Paragraphs>617</Paragraphs>
  <Slides>55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Euphemia</vt:lpstr>
      <vt:lpstr>Plantagenet Cherokee</vt:lpstr>
      <vt:lpstr>Wingdings</vt:lpstr>
      <vt:lpstr>Academic Literature 16x9</vt:lpstr>
      <vt:lpstr>Emergency preparedness</vt:lpstr>
      <vt:lpstr>BE PREPARED</vt:lpstr>
      <vt:lpstr>SCOUTS CAN MAKE A DIFFERENCE</vt:lpstr>
      <vt:lpstr>WHAT IS AN EMERGENCY?</vt:lpstr>
      <vt:lpstr>BE PREPARED</vt:lpstr>
      <vt:lpstr>FIRST AID</vt:lpstr>
      <vt:lpstr>Prepare, Respond, Recover, Prevent and Mitigate</vt:lpstr>
      <vt:lpstr>Some thoughts before you prepare a kit</vt:lpstr>
      <vt:lpstr>Family Emergency Kit</vt:lpstr>
      <vt:lpstr>Master Disaster Preparedness Items</vt:lpstr>
      <vt:lpstr>Personal Emergency Service Pack</vt:lpstr>
      <vt:lpstr>Home Kitchen Fire</vt:lpstr>
      <vt:lpstr>Home Basement/storage room/garage fire</vt:lpstr>
      <vt:lpstr>Explosion In Home</vt:lpstr>
      <vt:lpstr>Practice Before It Happens</vt:lpstr>
      <vt:lpstr>Automobile Accident</vt:lpstr>
      <vt:lpstr>Food Borne Disease (food poisoning)</vt:lpstr>
      <vt:lpstr>Fire Or Explosion In Public Space</vt:lpstr>
      <vt:lpstr>Vehicle Stalled In The Desert</vt:lpstr>
      <vt:lpstr>Vehicle Trapped In A Blizzard</vt:lpstr>
      <vt:lpstr>Flash Flooding In Town Or The Country</vt:lpstr>
      <vt:lpstr>Mountain/back country accident</vt:lpstr>
      <vt:lpstr>Boating Accident</vt:lpstr>
      <vt:lpstr>Gas Leak In A Home Or A Building</vt:lpstr>
      <vt:lpstr>Tornado Or Hurricane</vt:lpstr>
      <vt:lpstr>Major Flood</vt:lpstr>
      <vt:lpstr>Toxic Chemical Spills And Releases</vt:lpstr>
      <vt:lpstr>Nuclear Power Plant Emergency</vt:lpstr>
      <vt:lpstr>Avalanche (snowslide or rockslide)</vt:lpstr>
      <vt:lpstr>Violence In A Public Place</vt:lpstr>
      <vt:lpstr>How You Could Safely Save A Person Live Wire: </vt:lpstr>
      <vt:lpstr>First Aid :Electrocution </vt:lpstr>
      <vt:lpstr>How To Safely Save A Person: Carbon Monoxide</vt:lpstr>
      <vt:lpstr>Potential Carbon Monoxide Sources In The Home</vt:lpstr>
      <vt:lpstr>How You Could Safely Save A Person: Clothes on Fire</vt:lpstr>
      <vt:lpstr>How You Could Safely Save A Person: Drowning Using Non-Swimming Rescues (accidents on ice)</vt:lpstr>
      <vt:lpstr>Attact/Communicate With Rescue Planes/Aircraft</vt:lpstr>
      <vt:lpstr>Search and Rescue</vt:lpstr>
      <vt:lpstr>Move An Injured Person Out Of Remote/Rugged Area</vt:lpstr>
      <vt:lpstr>National Incident Management System (NIMS)/Incident Command System (ICS)</vt:lpstr>
      <vt:lpstr>CERT (community emergency response team)</vt:lpstr>
      <vt:lpstr>Crowd and Traffic Control</vt:lpstr>
      <vt:lpstr>Messenger Service And Communication</vt:lpstr>
      <vt:lpstr>Collection And Distribution Services</vt:lpstr>
      <vt:lpstr>Group Feeding, Shelter and Sanitation</vt:lpstr>
      <vt:lpstr>Sample Home Safety Checklists</vt:lpstr>
      <vt:lpstr>Sample Home Safety Checklists</vt:lpstr>
      <vt:lpstr>Sample Home Safety Checklists</vt:lpstr>
      <vt:lpstr>Sample Home Safety Checklists</vt:lpstr>
      <vt:lpstr>Sample Home Safety Checklists</vt:lpstr>
      <vt:lpstr>Sample Home Safety Checklists</vt:lpstr>
      <vt:lpstr>Sample Home Safety Checklists</vt:lpstr>
      <vt:lpstr>Sample Home Safety Checklists</vt:lpstr>
      <vt:lpstr>Sample Home Safety Checklists</vt:lpstr>
      <vt:lpstr>Sample Home Safety Checklists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preparedness</dc:title>
  <dc:creator>Mario Ruiz</dc:creator>
  <cp:lastModifiedBy>Mario Ruiz</cp:lastModifiedBy>
  <cp:revision>72</cp:revision>
  <dcterms:created xsi:type="dcterms:W3CDTF">2017-10-15T00:24:38Z</dcterms:created>
  <dcterms:modified xsi:type="dcterms:W3CDTF">2017-11-07T00:49:47Z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